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5"/>
  </p:sldMasterIdLst>
  <p:notesMasterIdLst>
    <p:notesMasterId r:id="rId22"/>
  </p:notesMasterIdLst>
  <p:sldIdLst>
    <p:sldId id="367" r:id="rId6"/>
    <p:sldId id="383" r:id="rId7"/>
    <p:sldId id="368" r:id="rId8"/>
    <p:sldId id="370" r:id="rId9"/>
    <p:sldId id="371" r:id="rId10"/>
    <p:sldId id="372" r:id="rId11"/>
    <p:sldId id="373" r:id="rId12"/>
    <p:sldId id="375" r:id="rId13"/>
    <p:sldId id="374" r:id="rId14"/>
    <p:sldId id="376" r:id="rId15"/>
    <p:sldId id="378" r:id="rId16"/>
    <p:sldId id="377" r:id="rId17"/>
    <p:sldId id="379" r:id="rId18"/>
    <p:sldId id="380" r:id="rId19"/>
    <p:sldId id="382" r:id="rId20"/>
    <p:sldId id="381" r:id="rId21"/>
  </p:sldIdLst>
  <p:sldSz cx="9144000" cy="5143500" type="screen16x9"/>
  <p:notesSz cx="6794500" cy="9906000"/>
  <p:embeddedFontLst>
    <p:embeddedFont>
      <p:font typeface="Merriweather Bold" panose="020B0604020202020204" charset="0"/>
      <p:bold r:id="rId23"/>
    </p:embeddedFont>
    <p:embeddedFont>
      <p:font typeface="Nunito" pitchFamily="2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469"/>
    <a:srgbClr val="AF7B51"/>
    <a:srgbClr val="54638C"/>
    <a:srgbClr val="38623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94648"/>
  </p:normalViewPr>
  <p:slideViewPr>
    <p:cSldViewPr snapToGrid="0">
      <p:cViewPr varScale="1">
        <p:scale>
          <a:sx n="90" d="100"/>
          <a:sy n="90" d="100"/>
        </p:scale>
        <p:origin x="54" y="56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9" tIns="91279" rIns="91279" bIns="91279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r>
              <a:rPr lang="fr-FR" dirty="0"/>
              <a:t>MERCREDI</a:t>
            </a:r>
          </a:p>
        </p:txBody>
      </p:sp>
    </p:spTree>
    <p:extLst>
      <p:ext uri="{BB962C8B-B14F-4D97-AF65-F5344CB8AC3E}">
        <p14:creationId xmlns:p14="http://schemas.microsoft.com/office/powerpoint/2010/main" val="3363967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CBB63-8465-504D-37B8-EC05C43A8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A21E1A6-5522-6AB6-B1E4-F6B0674E9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93B5B80-E1E1-B212-BC55-BC2CACA27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r>
              <a:rPr lang="fr-FR" dirty="0"/>
              <a:t>Pensez au acteurs locaux : Sécurité civile, croix rouge</a:t>
            </a:r>
          </a:p>
        </p:txBody>
      </p:sp>
    </p:spTree>
    <p:extLst>
      <p:ext uri="{BB962C8B-B14F-4D97-AF65-F5344CB8AC3E}">
        <p14:creationId xmlns:p14="http://schemas.microsoft.com/office/powerpoint/2010/main" val="2460629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CDEFB-7086-485D-7F6D-B9AAF9807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379CB9F-6EFD-30E9-81E8-4D53865043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62544FB-74A6-CB0E-0F8F-E98987D8D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r>
              <a:rPr lang="fr-FR" dirty="0"/>
              <a:t>Pensez au acteurs locaux : Sécurité civile, croix rouge</a:t>
            </a:r>
          </a:p>
        </p:txBody>
      </p:sp>
    </p:spTree>
    <p:extLst>
      <p:ext uri="{BB962C8B-B14F-4D97-AF65-F5344CB8AC3E}">
        <p14:creationId xmlns:p14="http://schemas.microsoft.com/office/powerpoint/2010/main" val="287708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3DE93-FDB6-7E20-6649-227D43E36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474E19B-3324-E981-48B7-0E5766C9A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496CE5B-7ABD-F72E-02EC-2CE8F2577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r>
              <a:rPr lang="fr-FR" dirty="0"/>
              <a:t>Pensez au acteurs locaux : Sécurité civile, croix rouge</a:t>
            </a:r>
          </a:p>
        </p:txBody>
      </p:sp>
    </p:spTree>
    <p:extLst>
      <p:ext uri="{BB962C8B-B14F-4D97-AF65-F5344CB8AC3E}">
        <p14:creationId xmlns:p14="http://schemas.microsoft.com/office/powerpoint/2010/main" val="3665666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120C2-2829-A84B-CF55-DB2CD7C8F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49DB527-3DF6-4626-2655-3991F1EDF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F405B68-FC4A-8E47-7435-C676AFD1D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r>
              <a:rPr lang="fr-FR" dirty="0"/>
              <a:t>Pensez au acteurs locaux : Sécurité civile, croix rouge</a:t>
            </a:r>
          </a:p>
        </p:txBody>
      </p:sp>
    </p:spTree>
    <p:extLst>
      <p:ext uri="{BB962C8B-B14F-4D97-AF65-F5344CB8AC3E}">
        <p14:creationId xmlns:p14="http://schemas.microsoft.com/office/powerpoint/2010/main" val="1201874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D5198-B88A-CDBC-EBC9-818F3A232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1755E60-0EE3-FBD3-763E-2E86280C8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F41FA5-8B3E-A365-B1B4-0FBBB281C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r>
              <a:rPr lang="fr-FR" dirty="0"/>
              <a:t>Pensez au acteurs locaux : Sécurité civile, croix rouge</a:t>
            </a:r>
          </a:p>
        </p:txBody>
      </p:sp>
    </p:spTree>
    <p:extLst>
      <p:ext uri="{BB962C8B-B14F-4D97-AF65-F5344CB8AC3E}">
        <p14:creationId xmlns:p14="http://schemas.microsoft.com/office/powerpoint/2010/main" val="1396543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BCC58-3C6B-1C48-1510-55C41E5D8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1FB450-D69C-FE8A-2279-5E7F49E07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6B9CB5F-E9B1-C8E4-C614-23AC3AC9D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r>
              <a:rPr lang="fr-FR" dirty="0"/>
              <a:t>Pensez au acteurs locaux : Sécurité civile, croix rouge</a:t>
            </a:r>
          </a:p>
        </p:txBody>
      </p:sp>
    </p:spTree>
    <p:extLst>
      <p:ext uri="{BB962C8B-B14F-4D97-AF65-F5344CB8AC3E}">
        <p14:creationId xmlns:p14="http://schemas.microsoft.com/office/powerpoint/2010/main" val="4235969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C9B12-85D8-6B07-872A-5ECBADC2A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7606B1E-050F-7143-DEA3-E27F2215A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997B28F-D610-E25C-E515-936DF8F05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8915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C4096-2EE4-3EF3-9DB5-826CCDC23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6B9B050-FB42-78AD-8FA8-7FA3175C2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ECC202D-CF24-D757-17D3-5703F9A51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8485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1AB77-BBDD-41C8-5CEF-7BEFA5B1D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B3CAEA-ED32-BB80-7F0E-37638F5859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CFE193-0989-D7EF-F3AC-928DCD42D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r>
              <a:rPr lang="fr-FR" dirty="0"/>
              <a:t>Pensez au acteurs locaux : Sécurité civile, croix rouge</a:t>
            </a:r>
          </a:p>
        </p:txBody>
      </p:sp>
    </p:spTree>
    <p:extLst>
      <p:ext uri="{BB962C8B-B14F-4D97-AF65-F5344CB8AC3E}">
        <p14:creationId xmlns:p14="http://schemas.microsoft.com/office/powerpoint/2010/main" val="700372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E13E8-30F5-FDDA-23FF-516CCFF31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243B394-7380-2DFE-9D7E-FCAF63903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FB7BC3-888E-4A08-E8BE-D22A3694F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r>
              <a:rPr lang="fr-FR" dirty="0"/>
              <a:t>Pensez au acteurs locaux : Sécurité civile, croix rouge</a:t>
            </a:r>
          </a:p>
        </p:txBody>
      </p:sp>
    </p:spTree>
    <p:extLst>
      <p:ext uri="{BB962C8B-B14F-4D97-AF65-F5344CB8AC3E}">
        <p14:creationId xmlns:p14="http://schemas.microsoft.com/office/powerpoint/2010/main" val="2937488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5E538-D409-2F72-F375-1B11AE8BD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2C3C5E-636C-21B0-D63E-4C8D97404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3675F22-57F2-CF01-93CC-AFF36C3C9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r>
              <a:rPr lang="fr-FR" dirty="0"/>
              <a:t>Pensez au acteurs locaux : Sécurité civile, croix rouge</a:t>
            </a:r>
          </a:p>
        </p:txBody>
      </p:sp>
    </p:spTree>
    <p:extLst>
      <p:ext uri="{BB962C8B-B14F-4D97-AF65-F5344CB8AC3E}">
        <p14:creationId xmlns:p14="http://schemas.microsoft.com/office/powerpoint/2010/main" val="375069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AD786-68A2-0E09-69C0-C8BEEF172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32D6CF4-4B63-8789-57EA-048F09530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8C2F5AF-27D3-B02C-425C-E7B0B1155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r>
              <a:rPr lang="fr-FR" dirty="0"/>
              <a:t>Pensez au acteurs locaux : Sécurité civile, croix rouge</a:t>
            </a:r>
          </a:p>
        </p:txBody>
      </p:sp>
    </p:spTree>
    <p:extLst>
      <p:ext uri="{BB962C8B-B14F-4D97-AF65-F5344CB8AC3E}">
        <p14:creationId xmlns:p14="http://schemas.microsoft.com/office/powerpoint/2010/main" val="123308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BEBDA-DEC4-7AF6-594E-4DEAD2A08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2F0F476-0505-8777-E75A-17D8B570B2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89C6C1-06A2-6985-CA3F-2C22F9F33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r>
              <a:rPr lang="fr-FR" dirty="0"/>
              <a:t>Pensez au acteurs locaux : Sécurité civile, croix rouge</a:t>
            </a:r>
          </a:p>
        </p:txBody>
      </p:sp>
    </p:spTree>
    <p:extLst>
      <p:ext uri="{BB962C8B-B14F-4D97-AF65-F5344CB8AC3E}">
        <p14:creationId xmlns:p14="http://schemas.microsoft.com/office/powerpoint/2010/main" val="4077772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3CDA1-B48B-99CD-C7AF-95320C683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2A6497F-6B00-4CB3-4C4C-0A3794207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3B62B0D-10AF-03DB-F4A9-BC2690204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496" indent="0">
              <a:buNone/>
            </a:pPr>
            <a:r>
              <a:rPr lang="fr-FR" dirty="0"/>
              <a:t>Pensez au acteurs locaux : Sécurité civile, croix rouge</a:t>
            </a:r>
          </a:p>
        </p:txBody>
      </p:sp>
    </p:spTree>
    <p:extLst>
      <p:ext uri="{BB962C8B-B14F-4D97-AF65-F5344CB8AC3E}">
        <p14:creationId xmlns:p14="http://schemas.microsoft.com/office/powerpoint/2010/main" val="161132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7" r:id="rId6"/>
    <p:sldLayoutId id="214748365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share/v/1Bagfjp4au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96455A5-571D-8082-100C-69D8C5ED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28" y="1687264"/>
            <a:ext cx="8120357" cy="196224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 dirty="0">
                <a:solidFill>
                  <a:srgbClr val="213469"/>
                </a:solidFill>
              </a:rPr>
              <a:t>Journées Nationales des CPTS 2025</a:t>
            </a:r>
            <a:br>
              <a:rPr lang="fr-FR" sz="4000" b="1" dirty="0">
                <a:solidFill>
                  <a:srgbClr val="213469"/>
                </a:solidFill>
              </a:rPr>
            </a:br>
            <a:br>
              <a:rPr lang="fr-FR" b="1" dirty="0">
                <a:solidFill>
                  <a:srgbClr val="213469"/>
                </a:solidFill>
              </a:rPr>
            </a:br>
            <a:r>
              <a:rPr lang="fr-FR" b="1" dirty="0">
                <a:solidFill>
                  <a:srgbClr val="213469"/>
                </a:solidFill>
              </a:rPr>
              <a:t>Atelier 25 : </a:t>
            </a:r>
            <a:r>
              <a:rPr lang="fr-FR" sz="2800" b="1" dirty="0">
                <a:solidFill>
                  <a:srgbClr val="002060"/>
                </a:solidFill>
                <a:latin typeface="Nunito" panose="020F0502020204030204" pitchFamily="2" charset="0"/>
                <a:ea typeface="Inter Bold" pitchFamily="34" charset="-122"/>
                <a:cs typeface="Inter Bold" pitchFamily="34" charset="-120"/>
              </a:rPr>
              <a:t>La CPTS au Coeur de la dynamique de territoire   usagers, élus, établissements de santé</a:t>
            </a:r>
            <a:br>
              <a:rPr lang="fr-FR" sz="2800" dirty="0"/>
            </a:br>
            <a:endParaRPr lang="fr-FR" b="1" dirty="0">
              <a:solidFill>
                <a:srgbClr val="213469"/>
              </a:solidFill>
            </a:endParaRPr>
          </a:p>
        </p:txBody>
      </p:sp>
      <p:pic>
        <p:nvPicPr>
          <p:cNvPr id="52" name="Image 51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E1E55177-0D6E-6E35-7970-D1CD650EB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8" y="211834"/>
            <a:ext cx="8720282" cy="1135454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E7283AA-A8E6-D495-61A7-579BE4D67597}"/>
              </a:ext>
            </a:extLst>
          </p:cNvPr>
          <p:cNvSpPr txBox="1"/>
          <p:nvPr/>
        </p:nvSpPr>
        <p:spPr>
          <a:xfrm>
            <a:off x="2500440" y="4303317"/>
            <a:ext cx="65181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noProof="0" dirty="0">
                <a:solidFill>
                  <a:srgbClr val="002060"/>
                </a:solidFill>
              </a:rPr>
              <a:t>Madame Carole LAHENS : Infirmière, Cofondatrice CPTS Tarbes-Adour </a:t>
            </a:r>
          </a:p>
          <a:p>
            <a:r>
              <a:rPr lang="fr-FR" sz="1400" b="1" noProof="0" dirty="0">
                <a:solidFill>
                  <a:srgbClr val="002060"/>
                </a:solidFill>
              </a:rPr>
              <a:t>Madame Marion MARIN : Directrice de projet CPTS Tarbes-Adour </a:t>
            </a:r>
          </a:p>
        </p:txBody>
      </p:sp>
      <p:pic>
        <p:nvPicPr>
          <p:cNvPr id="6" name="Image 5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2EE1A139-BCA7-34A2-FBAF-53921EEC5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925" y="4249399"/>
            <a:ext cx="1128627" cy="6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C1D1D-B57F-9575-C6DA-AC99667D5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78A18DA-909F-B474-5540-DFCE1891D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04" y="248903"/>
            <a:ext cx="7835267" cy="546837"/>
          </a:xfrm>
          <a:prstGeom prst="rect">
            <a:avLst/>
          </a:prstGeom>
          <a:ln>
            <a:noFill/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2D98AAD-0FE0-D9C7-6ACF-DC7745D58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9A55EE-F5BA-D383-AC16-27BA74886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7" name="Image 6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2EBF1129-1112-5745-2CE1-A91BA7D38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38" y="851217"/>
            <a:ext cx="4491080" cy="3916597"/>
          </a:xfrm>
          <a:prstGeom prst="rect">
            <a:avLst/>
          </a:prstGeom>
        </p:spPr>
      </p:pic>
      <p:pic>
        <p:nvPicPr>
          <p:cNvPr id="9" name="Image 8" descr="Une image contenant bâtiment, plein air, ciel, fenêtre&#10;&#10;Le contenu généré par l’IA peut être incorrect.">
            <a:extLst>
              <a:ext uri="{FF2B5EF4-FFF2-40B4-BE49-F238E27FC236}">
                <a16:creationId xmlns:a16="http://schemas.microsoft.com/office/drawing/2014/main" id="{A1ABDE96-CECE-E817-008E-46B5C1824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747" y="851217"/>
            <a:ext cx="2937448" cy="39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58240-D78B-2AE0-77BE-FDCD67500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CFA34E-D78B-3F30-71CC-DAD73607F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04" y="248903"/>
            <a:ext cx="7835267" cy="546837"/>
          </a:xfrm>
          <a:prstGeom prst="rect">
            <a:avLst/>
          </a:prstGeom>
          <a:ln>
            <a:noFill/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960B531-F7A4-6842-DDA6-2EE6517E0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BAB975-8E47-4B2B-568B-AF4AC0087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" name="Image 3" descr="Une image contenant texte, capture d’écran, cercle, diagramme&#10;&#10;Le contenu généré par l’IA peut être incorrect.">
            <a:extLst>
              <a:ext uri="{FF2B5EF4-FFF2-40B4-BE49-F238E27FC236}">
                <a16:creationId xmlns:a16="http://schemas.microsoft.com/office/drawing/2014/main" id="{98049412-69C5-7DB6-6223-D1555C197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954" y="1080850"/>
            <a:ext cx="6866092" cy="381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5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8FCD6-87D9-84B3-4DF4-8FE74D771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E4C17B-DB6E-D27B-8D91-6A6348619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04" y="248903"/>
            <a:ext cx="7835267" cy="546837"/>
          </a:xfrm>
          <a:prstGeom prst="rect">
            <a:avLst/>
          </a:prstGeom>
          <a:ln>
            <a:noFill/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2F267BC-B102-82E2-483B-2DF9C36B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923142-A686-CCF2-3CE4-488F03BA5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" name="Image 3" descr="Une image contenant plein air, habits, chaussures, ciel&#10;&#10;Le contenu généré par l’IA peut être incorrect.">
            <a:extLst>
              <a:ext uri="{FF2B5EF4-FFF2-40B4-BE49-F238E27FC236}">
                <a16:creationId xmlns:a16="http://schemas.microsoft.com/office/drawing/2014/main" id="{9A263F61-DCE6-A850-3F89-2561A5422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65" y="1128840"/>
            <a:ext cx="1879122" cy="2505496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3B0143BC-D271-C1AA-ECBD-77928FB6EB52}"/>
              </a:ext>
            </a:extLst>
          </p:cNvPr>
          <p:cNvSpPr/>
          <p:nvPr/>
        </p:nvSpPr>
        <p:spPr>
          <a:xfrm>
            <a:off x="3115521" y="1128840"/>
            <a:ext cx="4151784" cy="328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63"/>
              </a:lnSpc>
            </a:pPr>
            <a:r>
              <a:rPr lang="en-US" sz="2063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Conclusion et Perspectives 2026</a:t>
            </a:r>
            <a:endParaRPr lang="en-US" sz="2063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990" y="1762931"/>
            <a:ext cx="263054" cy="263054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3256657" y="1803887"/>
            <a:ext cx="1315343" cy="164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81"/>
              </a:lnSpc>
            </a:pPr>
            <a:r>
              <a:rPr lang="en-US" sz="1031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Succès</a:t>
            </a:r>
            <a:endParaRPr lang="en-US" sz="1031" dirty="0"/>
          </a:p>
        </p:txBody>
      </p:sp>
      <p:sp>
        <p:nvSpPr>
          <p:cNvPr id="10" name="Text 2"/>
          <p:cNvSpPr/>
          <p:nvPr/>
        </p:nvSpPr>
        <p:spPr>
          <a:xfrm>
            <a:off x="4005733" y="1790701"/>
            <a:ext cx="8039174" cy="168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13"/>
              </a:lnSpc>
            </a:pPr>
            <a:r>
              <a:rPr lang="en-US" sz="813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L'événement a connu un succès confirmé avec une forte adhésion.</a:t>
            </a:r>
            <a:endParaRPr lang="en-US" sz="813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990" y="2230436"/>
            <a:ext cx="263054" cy="263054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3242986" y="2269585"/>
            <a:ext cx="1315343" cy="164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81"/>
              </a:lnSpc>
            </a:pPr>
            <a:r>
              <a:rPr lang="en-US" sz="1031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Objectifs</a:t>
            </a:r>
            <a:endParaRPr lang="en-US" sz="1031" dirty="0"/>
          </a:p>
        </p:txBody>
      </p:sp>
      <p:sp>
        <p:nvSpPr>
          <p:cNvPr id="13" name="Text 4"/>
          <p:cNvSpPr/>
          <p:nvPr/>
        </p:nvSpPr>
        <p:spPr>
          <a:xfrm>
            <a:off x="4005733" y="2247901"/>
            <a:ext cx="8039174" cy="168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13"/>
              </a:lnSpc>
            </a:pPr>
            <a:r>
              <a:rPr lang="en-US" sz="813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Élargir les thématiques et la portée territoriale en 2026.</a:t>
            </a:r>
            <a:endParaRPr lang="en-US" sz="813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990" y="2831329"/>
            <a:ext cx="263054" cy="263054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3242985" y="2877793"/>
            <a:ext cx="1315343" cy="164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81"/>
              </a:lnSpc>
            </a:pPr>
            <a:r>
              <a:rPr lang="en-US" sz="1031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Engagement</a:t>
            </a:r>
            <a:endParaRPr lang="en-US" sz="1031" dirty="0"/>
          </a:p>
        </p:txBody>
      </p:sp>
      <p:sp>
        <p:nvSpPr>
          <p:cNvPr id="16" name="Text 6"/>
          <p:cNvSpPr/>
          <p:nvPr/>
        </p:nvSpPr>
        <p:spPr>
          <a:xfrm>
            <a:off x="4139252" y="2856608"/>
            <a:ext cx="8039174" cy="168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13"/>
              </a:lnSpc>
            </a:pPr>
            <a:r>
              <a:rPr lang="en-US" sz="813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Renouveler l'engagement pour réduire les inégalités de santé.</a:t>
            </a:r>
            <a:endParaRPr lang="en-US" sz="813" dirty="0"/>
          </a:p>
        </p:txBody>
      </p:sp>
      <p:sp>
        <p:nvSpPr>
          <p:cNvPr id="17" name="Text 7"/>
          <p:cNvSpPr/>
          <p:nvPr/>
        </p:nvSpPr>
        <p:spPr>
          <a:xfrm>
            <a:off x="583765" y="4531919"/>
            <a:ext cx="8407449" cy="168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13"/>
              </a:lnSpc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Nous sommes prêts à relever les défis et à continuer d'innover.</a:t>
            </a:r>
            <a:endParaRPr lang="en-US" sz="1600" dirty="0"/>
          </a:p>
        </p:txBody>
      </p:sp>
      <p:pic>
        <p:nvPicPr>
          <p:cNvPr id="18" name="Image 17">
            <a:hlinkClick r:id="rId8"/>
            <a:extLst>
              <a:ext uri="{FF2B5EF4-FFF2-40B4-BE49-F238E27FC236}">
                <a16:creationId xmlns:a16="http://schemas.microsoft.com/office/drawing/2014/main" id="{9A74DC39-5839-74DC-3E7E-31CE7C4BDA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7617" y="2770188"/>
            <a:ext cx="1570583" cy="157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5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5A1CA-5190-C2AB-3472-99B81AA62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158A145-E70E-1245-9EA8-9BEC6BDB4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04" y="248903"/>
            <a:ext cx="7835267" cy="546837"/>
          </a:xfrm>
          <a:prstGeom prst="rect">
            <a:avLst/>
          </a:prstGeom>
          <a:ln>
            <a:noFill/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67854AE-6E44-AF7B-CDD7-017E7442B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5BFF3D7-5264-4B72-2DF4-9530C7CEC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C0BB9F8-9ADE-DDF9-CD5F-8683DEC3D3BA}"/>
              </a:ext>
            </a:extLst>
          </p:cNvPr>
          <p:cNvSpPr txBox="1"/>
          <p:nvPr/>
        </p:nvSpPr>
        <p:spPr>
          <a:xfrm>
            <a:off x="727320" y="1833086"/>
            <a:ext cx="66081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213469"/>
                </a:solidFill>
              </a:rPr>
              <a:t>Pour finir : </a:t>
            </a:r>
          </a:p>
          <a:p>
            <a:endParaRPr lang="fr-FR" sz="3000" b="1" dirty="0">
              <a:solidFill>
                <a:srgbClr val="213469"/>
              </a:solidFill>
            </a:endParaRPr>
          </a:p>
          <a:p>
            <a:r>
              <a:rPr lang="fr-FR" sz="3000" b="1" dirty="0">
                <a:solidFill>
                  <a:srgbClr val="213469"/>
                </a:solidFill>
              </a:rPr>
              <a:t>On partage nos astuces parce que vous le valez bien! </a:t>
            </a:r>
          </a:p>
        </p:txBody>
      </p:sp>
      <p:pic>
        <p:nvPicPr>
          <p:cNvPr id="8" name="Image 7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CD00500D-731D-482F-82EE-E11A74553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499" y="1339449"/>
            <a:ext cx="2510293" cy="14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ED349-2FFF-817A-A83D-FC2E71619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CE4DF02-C218-80E1-2772-A09E78AB9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04" y="248903"/>
            <a:ext cx="7835267" cy="546837"/>
          </a:xfrm>
          <a:prstGeom prst="rect">
            <a:avLst/>
          </a:prstGeom>
          <a:ln>
            <a:noFill/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D1DEE7E-E649-60FA-E8AF-627C57D46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08B76F-5090-A97F-8492-4F2A1B513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" name="Image 3" descr="Une image contenant texte, meubles, person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BC0CE3E-D7F3-ECDA-6C36-65BF269B1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849" y="876250"/>
            <a:ext cx="7060302" cy="401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5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71904-B83D-3865-63D7-BABF33208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B6BA3B8-E462-5162-4536-34EDFD17A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42" y="248905"/>
            <a:ext cx="7398296" cy="516340"/>
          </a:xfrm>
          <a:prstGeom prst="rect">
            <a:avLst/>
          </a:prstGeom>
          <a:ln>
            <a:noFill/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3E6EC9C0-6DDC-4103-C58C-642EEC775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7C86B1E-C941-E2EB-0983-4BD1141D6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" name="Image 3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54E0CFB0-2240-AA81-B58D-0124D5051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95" y="896542"/>
            <a:ext cx="6945073" cy="39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079F0-4EE9-44BD-BF2F-D8C2EF222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BC52229-70F1-A446-210A-3E102E8D6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04" y="248903"/>
            <a:ext cx="7835267" cy="546837"/>
          </a:xfrm>
          <a:prstGeom prst="rect">
            <a:avLst/>
          </a:prstGeom>
          <a:ln>
            <a:noFill/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AACC840D-E742-1F6A-84DF-EA4081DE4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FE96A2B-FB5B-5548-03F7-0A1C8E653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" name="Image 1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EC99AE78-C043-8CBA-FE30-B4EDA772E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82" y="3773822"/>
            <a:ext cx="1779984" cy="10001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89D5E2E-294A-DD23-2BE0-6480FC2B04A5}"/>
              </a:ext>
            </a:extLst>
          </p:cNvPr>
          <p:cNvSpPr txBox="1"/>
          <p:nvPr/>
        </p:nvSpPr>
        <p:spPr>
          <a:xfrm>
            <a:off x="2219908" y="1370931"/>
            <a:ext cx="4572000" cy="197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313"/>
              </a:spcBef>
              <a:spcAft>
                <a:spcPts val="313"/>
              </a:spcAft>
            </a:pPr>
            <a:r>
              <a:rPr lang="fr-FR" sz="225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Mantra du dirigeant CPTS</a:t>
            </a:r>
          </a:p>
          <a:p>
            <a:pPr>
              <a:lnSpc>
                <a:spcPct val="115000"/>
              </a:lnSpc>
              <a:spcBef>
                <a:spcPts val="313"/>
              </a:spcBef>
              <a:spcAft>
                <a:spcPts val="313"/>
              </a:spcAft>
            </a:pPr>
            <a:endParaRPr lang="fr-FR" sz="1750" b="1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313"/>
              </a:spcBef>
              <a:spcAft>
                <a:spcPts val="313"/>
              </a:spcAft>
            </a:pPr>
            <a:r>
              <a:rPr lang="fr-FR" sz="1500" b="1" i="1" dirty="0">
                <a:solidFill>
                  <a:srgbClr val="FF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 Une CPTS, ce n’est pas une structure de plus : c’est le lien vivant qui ose faire ce que personne n’avait encore fait. Créativité, audace, transversalité. »</a:t>
            </a:r>
            <a:endParaRPr lang="fr-FR" sz="1500" kern="150" dirty="0">
              <a:solidFill>
                <a:srgbClr val="FF33CC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500"/>
              </a:spcAft>
            </a:pPr>
            <a:r>
              <a:rPr lang="fr-FR" sz="1125" kern="15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8F2C5EE-7A7F-AAF2-8F4D-F0C9CAB3FA12}"/>
              </a:ext>
            </a:extLst>
          </p:cNvPr>
          <p:cNvSpPr txBox="1"/>
          <p:nvPr/>
        </p:nvSpPr>
        <p:spPr>
          <a:xfrm>
            <a:off x="4365847" y="4340599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2060"/>
                </a:solidFill>
              </a:rPr>
              <a:t>Madame Carole LAHENS : Infirmière, Cofondatrice CPTS Tarbes-Adour </a:t>
            </a:r>
          </a:p>
          <a:p>
            <a:r>
              <a:rPr lang="fr-FR" sz="1000" b="1" dirty="0">
                <a:solidFill>
                  <a:srgbClr val="002060"/>
                </a:solidFill>
              </a:rPr>
              <a:t>Madame Marion MARIN : Directrice de projet CPTS Tarbes-Adour </a:t>
            </a:r>
          </a:p>
          <a:p>
            <a:endParaRPr lang="fr-FR" sz="1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F6A2CBF-BDE3-91B2-C6A9-ABFE30111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501" y="3773822"/>
            <a:ext cx="1018332" cy="101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2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00A43D-B571-17D8-9915-71BE750A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ollage, personne, graphisme&#10;&#10;Le contenu généré par l’IA peut être incorrect.">
            <a:extLst>
              <a:ext uri="{FF2B5EF4-FFF2-40B4-BE49-F238E27FC236}">
                <a16:creationId xmlns:a16="http://schemas.microsoft.com/office/drawing/2014/main" id="{ECBC7216-7EB8-B227-B07E-D989A2A64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56" y="249639"/>
            <a:ext cx="8297808" cy="464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7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5D5B3-B172-1ED1-4D92-63852E35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BD6473-0D16-5451-11C3-1A286B4E6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27" y="285317"/>
            <a:ext cx="8444346" cy="589346"/>
          </a:xfrm>
          <a:prstGeom prst="rect">
            <a:avLst/>
          </a:prstGeom>
          <a:ln>
            <a:noFill/>
          </a:ln>
        </p:spPr>
      </p:pic>
      <p:pic>
        <p:nvPicPr>
          <p:cNvPr id="20" name="Image 19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6533692D-80C6-6364-3D32-AE0FA914B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83" y="874663"/>
            <a:ext cx="7587755" cy="40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7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DF6F4-C384-69C6-C409-E164CAF10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45CE60-2FB6-5F24-467B-BB7E0C25B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742" y="255853"/>
            <a:ext cx="7475171" cy="521706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ciel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id="{0B5E6910-E0AD-4BAD-EBFD-AA98380C11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4" t="2851" r="3356" b="4852"/>
          <a:stretch>
            <a:fillRect/>
          </a:stretch>
        </p:blipFill>
        <p:spPr>
          <a:xfrm>
            <a:off x="780881" y="815773"/>
            <a:ext cx="7511794" cy="40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EF3D0-D105-3CBC-EA67-8CE641857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A41AE4D-757B-C164-9581-3C910044F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04" y="248903"/>
            <a:ext cx="7835267" cy="546837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capture d’écran, habits, chaussures&#10;&#10;Le contenu généré par l’IA peut être incorrect.">
            <a:extLst>
              <a:ext uri="{FF2B5EF4-FFF2-40B4-BE49-F238E27FC236}">
                <a16:creationId xmlns:a16="http://schemas.microsoft.com/office/drawing/2014/main" id="{23D6E4F4-B2D3-2DF5-097C-AEB1AF0B2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77" y="851661"/>
            <a:ext cx="7655845" cy="40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3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8CD79-C70D-E693-5BE2-2C9DE5E5B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B9E703-33F9-91BB-3DB0-3918AC10E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67" y="192259"/>
            <a:ext cx="6984665" cy="487472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1E24F42-E15E-54C4-31F6-D2272C21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49" y="795996"/>
            <a:ext cx="7752169" cy="41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BBB57-75E4-47C4-59E1-D8D97496B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9BF0E92-2244-CB4A-833D-EA78D462B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04" y="248903"/>
            <a:ext cx="7835267" cy="546837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210288DE-025E-F0C2-7AB3-2EC68C14C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445" y="839786"/>
            <a:ext cx="7307109" cy="405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4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B2142-43A6-5097-8B6B-01A95AB78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DFF00A6-0BE8-BA92-B5D1-31E078870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04" y="248903"/>
            <a:ext cx="7835267" cy="546837"/>
          </a:xfrm>
          <a:prstGeom prst="rect">
            <a:avLst/>
          </a:prstGeom>
          <a:ln>
            <a:noFill/>
          </a:ln>
        </p:spPr>
      </p:pic>
      <p:sp>
        <p:nvSpPr>
          <p:cNvPr id="10" name="Text 0"/>
          <p:cNvSpPr/>
          <p:nvPr/>
        </p:nvSpPr>
        <p:spPr>
          <a:xfrm>
            <a:off x="2487401" y="337931"/>
            <a:ext cx="379682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69"/>
              </a:lnSpc>
            </a:pPr>
            <a:r>
              <a:rPr lang="en-US" sz="2781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Partenaires Mobilisés</a:t>
            </a:r>
            <a:endParaRPr lang="en-US" sz="2781" dirty="0"/>
          </a:p>
        </p:txBody>
      </p:sp>
      <p:sp>
        <p:nvSpPr>
          <p:cNvPr id="11" name="Shape 1"/>
          <p:cNvSpPr/>
          <p:nvPr/>
        </p:nvSpPr>
        <p:spPr>
          <a:xfrm>
            <a:off x="372166" y="1448948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fr-FR" sz="875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34" y="1468725"/>
            <a:ext cx="212601" cy="265807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832864" y="147592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1375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Implication Forte</a:t>
            </a:r>
            <a:endParaRPr lang="en-US" sz="1375" dirty="0"/>
          </a:p>
        </p:txBody>
      </p:sp>
      <p:sp>
        <p:nvSpPr>
          <p:cNvPr id="14" name="Text 3"/>
          <p:cNvSpPr/>
          <p:nvPr/>
        </p:nvSpPr>
        <p:spPr>
          <a:xfrm>
            <a:off x="372166" y="1976327"/>
            <a:ext cx="218944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126 partenaires participants se sont impliqués activement dans l'événement.</a:t>
            </a:r>
            <a:endParaRPr lang="en-US" sz="1094" dirty="0"/>
          </a:p>
        </p:txBody>
      </p:sp>
      <p:sp>
        <p:nvSpPr>
          <p:cNvPr id="15" name="Shape 4"/>
          <p:cNvSpPr/>
          <p:nvPr/>
        </p:nvSpPr>
        <p:spPr>
          <a:xfrm>
            <a:off x="6118060" y="1427111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fr-FR" sz="875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230" y="1456830"/>
            <a:ext cx="212601" cy="265807"/>
          </a:xfrm>
          <a:prstGeom prst="rect">
            <a:avLst/>
          </a:prstGeom>
        </p:spPr>
      </p:pic>
      <p:sp>
        <p:nvSpPr>
          <p:cNvPr id="17" name="Text 5"/>
          <p:cNvSpPr/>
          <p:nvPr/>
        </p:nvSpPr>
        <p:spPr>
          <a:xfrm>
            <a:off x="6614603" y="1468725"/>
            <a:ext cx="182746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1375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Diversité des Acteurs</a:t>
            </a:r>
            <a:endParaRPr lang="en-US" sz="1375" dirty="0"/>
          </a:p>
        </p:txBody>
      </p:sp>
      <p:sp>
        <p:nvSpPr>
          <p:cNvPr id="18" name="Text 6"/>
          <p:cNvSpPr/>
          <p:nvPr/>
        </p:nvSpPr>
        <p:spPr>
          <a:xfrm>
            <a:off x="6118060" y="2031101"/>
            <a:ext cx="2584924" cy="742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Professionnels, associations et institutions ont renforcé le réseau de santé territorial.</a:t>
            </a:r>
            <a:endParaRPr lang="en-US" sz="1094" dirty="0"/>
          </a:p>
        </p:txBody>
      </p:sp>
      <p:sp>
        <p:nvSpPr>
          <p:cNvPr id="19" name="Text 7"/>
          <p:cNvSpPr/>
          <p:nvPr/>
        </p:nvSpPr>
        <p:spPr>
          <a:xfrm>
            <a:off x="2210618" y="3822670"/>
            <a:ext cx="4722763" cy="680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Cette mobilisation témoigne de l'engagement envers la santé de la communauté. Merci aux équipes de la ville de Tarbes et à Monsieur le maire pour son soutien et sa vision.</a:t>
            </a:r>
            <a:endParaRPr lang="en-US" sz="1094" dirty="0"/>
          </a:p>
        </p:txBody>
      </p:sp>
      <p:pic>
        <p:nvPicPr>
          <p:cNvPr id="21" name="Image 20" descr="Une image contenant plein air, ciel, plante, arbre&#10;&#10;Le contenu généré par l’IA peut être incorrect.">
            <a:extLst>
              <a:ext uri="{FF2B5EF4-FFF2-40B4-BE49-F238E27FC236}">
                <a16:creationId xmlns:a16="http://schemas.microsoft.com/office/drawing/2014/main" id="{5960DEDD-03CD-4855-FFA8-5F6EAEE55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095" y="1120702"/>
            <a:ext cx="3221361" cy="214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C3F98-9810-2BBA-B615-6F2C25217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A68D595-93DF-0414-443C-9B0C2F83F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04" y="248903"/>
            <a:ext cx="7835267" cy="546837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habits, chaussures, homme&#10;&#10;Le contenu généré par l’IA peut être incorrect.">
            <a:extLst>
              <a:ext uri="{FF2B5EF4-FFF2-40B4-BE49-F238E27FC236}">
                <a16:creationId xmlns:a16="http://schemas.microsoft.com/office/drawing/2014/main" id="{6CD2A9EF-C46C-A9C9-DB81-C3A21881DE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830"/>
          <a:stretch>
            <a:fillRect/>
          </a:stretch>
        </p:blipFill>
        <p:spPr>
          <a:xfrm>
            <a:off x="3920591" y="956026"/>
            <a:ext cx="4203155" cy="393857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0C4A845-9383-9743-10F9-6B7F1487D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CD5335F-0F98-7680-733F-7FFB6B32C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" name="Image 7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A69C27A-6156-62CA-9BBE-62ED93E4FD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64" t="3232" r="9190" b="2267"/>
          <a:stretch>
            <a:fillRect/>
          </a:stretch>
        </p:blipFill>
        <p:spPr>
          <a:xfrm>
            <a:off x="521935" y="884107"/>
            <a:ext cx="2581361" cy="40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4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fade/>
      </p:transition>
    </mc:Choice>
    <mc:Fallback xmlns="">
      <p:transition advTm="12000">
        <p:fade/>
      </p:transition>
    </mc:Fallback>
  </mc:AlternateContent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13469"/>
      </a:dk2>
      <a:lt2>
        <a:srgbClr val="E2B129"/>
      </a:lt2>
      <a:accent1>
        <a:srgbClr val="213469"/>
      </a:accent1>
      <a:accent2>
        <a:srgbClr val="D9563F"/>
      </a:accent2>
      <a:accent3>
        <a:srgbClr val="94DCDC"/>
      </a:accent3>
      <a:accent4>
        <a:srgbClr val="14F597"/>
      </a:accent4>
      <a:accent5>
        <a:srgbClr val="3D4594"/>
      </a:accent5>
      <a:accent6>
        <a:srgbClr val="6EB1B4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b8c10ed-d9d6-491e-b8f2-37d9478a3ca7">DSXA4YN56HZF-234050456-13359</_dlc_DocId>
    <_dlc_DocIdUrl xmlns="4b8c10ed-d9d6-491e-b8f2-37d9478a3ca7">
      <Url>https://federationcpts.sharepoint.com/sites/fcpts/_layouts/15/DocIdRedir.aspx?ID=DSXA4YN56HZF-234050456-13359</Url>
      <Description>DSXA4YN56HZF-234050456-13359</Description>
    </_dlc_DocIdUrl>
    <TaxCatchAll xmlns="4b8c10ed-d9d6-491e-b8f2-37d9478a3ca7" xsi:nil="true"/>
    <lcf76f155ced4ddcb4097134ff3c332f xmlns="6dc909da-587c-4ec0-ba29-b9e3b66cdcb0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0D465AEDED84086FB7BDBAB82544E" ma:contentTypeVersion="13" ma:contentTypeDescription="Crée un document." ma:contentTypeScope="" ma:versionID="e76aa9ad6394b5d4c3d101dd5e6aa244">
  <xsd:schema xmlns:xsd="http://www.w3.org/2001/XMLSchema" xmlns:xs="http://www.w3.org/2001/XMLSchema" xmlns:p="http://schemas.microsoft.com/office/2006/metadata/properties" xmlns:ns2="4b8c10ed-d9d6-491e-b8f2-37d9478a3ca7" xmlns:ns3="6dc909da-587c-4ec0-ba29-b9e3b66cdcb0" targetNamespace="http://schemas.microsoft.com/office/2006/metadata/properties" ma:root="true" ma:fieldsID="df005d17240f650ccab9a92b5773935b" ns2:_="" ns3:_="">
    <xsd:import namespace="4b8c10ed-d9d6-491e-b8f2-37d9478a3ca7"/>
    <xsd:import namespace="6dc909da-587c-4ec0-ba29-b9e3b66cdcb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8c10ed-d9d6-491e-b8f2-37d9478a3ca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dexed="true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2" nillable="true" ma:displayName="Taxonomy Catch All Column" ma:hidden="true" ma:list="{3fc015b0-a989-422e-8db8-51b1877b113a}" ma:internalName="TaxCatchAll" ma:showField="CatchAllData" ma:web="4b8c10ed-d9d6-491e-b8f2-37d9478a3c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909da-587c-4ec0-ba29-b9e3b66cdc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b60d18ff-2fc9-4b45-9cb8-d21ea66e1e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C63608-DA7D-4DB3-9F57-F7C07CECE82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17D38C2-DF35-4265-8308-9E17E1D77C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EECE9C-DDA8-4431-9AF4-51CC4FB1268E}">
  <ds:schemaRefs>
    <ds:schemaRef ds:uri="http://purl.org/dc/dcmitype/"/>
    <ds:schemaRef ds:uri="http://schemas.microsoft.com/office/infopath/2007/PartnerControls"/>
    <ds:schemaRef ds:uri="4b8c10ed-d9d6-491e-b8f2-37d9478a3ca7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6dc909da-587c-4ec0-ba29-b9e3b66cdcb0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091B9842-8B12-4924-AC13-A30D3A5983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8c10ed-d9d6-491e-b8f2-37d9478a3ca7"/>
    <ds:schemaRef ds:uri="6dc909da-587c-4ec0-ba29-b9e3b66cdc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347</Words>
  <Application>Microsoft Office PowerPoint</Application>
  <PresentationFormat>Affichage à l'écran (16:9)</PresentationFormat>
  <Paragraphs>39</Paragraphs>
  <Slides>16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Times New Roman</vt:lpstr>
      <vt:lpstr>Merriweather Bold</vt:lpstr>
      <vt:lpstr>Calibri</vt:lpstr>
      <vt:lpstr>Aptos</vt:lpstr>
      <vt:lpstr>Arial</vt:lpstr>
      <vt:lpstr>Nunito</vt:lpstr>
      <vt:lpstr>Open Sans</vt:lpstr>
      <vt:lpstr>Shift</vt:lpstr>
      <vt:lpstr>Journées Nationales des CPTS 2025  Atelier 25 : La CPTS au Coeur de la dynamique de territoire   usagers, élus, établissements de santé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 d’une CPTS :  Quelle taille? Quelle organisation?</dc:title>
  <dc:creator>N.GEORGET</dc:creator>
  <cp:lastModifiedBy>GestionProjets CPTS TA</cp:lastModifiedBy>
  <cp:revision>178</cp:revision>
  <cp:lastPrinted>2025-10-29T09:53:07Z</cp:lastPrinted>
  <dcterms:modified xsi:type="dcterms:W3CDTF">2025-11-06T00:55:10Z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0x010100E5E0D465AEDED84086FB7BDBAB82544E</vt:lpwstr>
  </property>
  <property fmtid="{D5CDD505-2E9C-101B-9397-08002B2CF9AE}" pid="3" name="_dlc_DocIdItemGuid">
    <vt:lpwstr>d7a0bf4a-1b20-4b96-a8f0-43a0e80ab164</vt:lpwstr>
  </property>
  <property fmtid="{D5CDD505-2E9C-101B-9397-08002B2CF9AE}" pid="4" name="MediaServiceImageTags">
    <vt:lpwstr/>
  </property>
</Properties>
</file>