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17AC43-8A48-49A5-8269-DA89F6120E0F}" v="675" dt="2022-12-21T15:04:41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CC6CC-F599-491B-9CE0-1BC108BDF38A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B9A4D-BDBA-4BBE-B06F-6F690385D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63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3" name="Google Shape;313;g9b1e607b57_0_1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9b1e607b57_0_1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/>
              <a:t>8 TAUX PATIENTS CHUTEUR    TAUX HOSPIT    IMPACT MALADIES CHRONIQUES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13D3F6-0BA4-0AE2-0CCD-F8B07E06B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501062-B19D-7D66-DA0B-B8B4188BC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B4E53E-6D61-CFF7-AB80-C9F6E43CB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7240B2-A59E-3AE0-D67F-D06A4C19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B56B80-5D8B-2E07-AA99-D3983C673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05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662A6D-0245-BB53-C8F0-BD1A2F8D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C1E354-216D-CA87-DF7A-BFFB51061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D97751-CE37-FA28-1A32-59B90688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F7E3D8-DE35-687A-F8EB-207F3C486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358FF6-AFCA-0824-0332-650F939FF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21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9498BBA-E1E2-811E-82DE-40E91721F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320E57F-D749-A1E4-6913-227F50D39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BACD79-0A51-147D-05F8-E4B3E4E3A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B321F5-8D01-33A9-B6B3-C3B23997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CB51C3-1A8F-C713-60E3-969125C9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38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le slide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133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8AC4F-E978-31A9-1469-C1226E4CF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262FF1-0CBB-52AC-679D-60EAB644C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2D944E-1CF3-6514-1111-D2578F032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82E091-91F7-0256-BCCC-33244AE7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D4F68F-63E2-14DD-CCFC-493D8124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12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E2B27-1B74-75DB-FB56-0ABCA9AFD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E2CA0E-6206-5660-A949-F9BAB6A03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CFF35C-95DF-5127-9DEA-94B369ED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A8A32D-EA63-0BA9-3A08-4E00F78B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9DE3D0-A025-AA41-54CF-0F210AB43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288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97A69-B0A6-431C-3E76-C682D6C5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550688-D155-668B-C933-FDC18908E8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49BA94-4623-00A4-AAC3-C5DB860DC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715A1B-7289-E023-5110-B8646D08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CF8AEC-92A0-EA1F-A5BC-CE708BA60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148A1C-2392-AFA8-32B9-0FF5442BF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56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EA1D1C-93B7-C7B1-E46E-4C1398D8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DC917C-DDB5-506A-BD83-2B68181F7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2489D9-487B-0F48-CBE1-A3DF6E47D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77082AA-8308-AD63-F0BB-F15BDC3E51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81A093-E67F-9D2F-DACB-EC1BF5EE4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F3B1D55-D9AD-46B2-5ADA-63581507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D7FA775-66AF-6A34-749A-42BC311C6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2A6C183-AB21-BD96-DCAC-487C724CE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08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82BB56-F3EA-D881-6B5B-471781FC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DCB3CA-21A6-2239-0844-7308E7B5E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1BB26A-2FC9-BA90-8875-2089E54A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8E31A1-84CF-0CCE-2B8D-B95979D52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92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68F5F7-3461-90B3-0B1C-3398DE1A0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A1B529-74F1-E54F-A9A9-98F192070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DC35D8-0E3A-D39E-BDB2-F83D4FAD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2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F3F73-A696-4B09-E83A-09E807BB0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94C72F-A595-00B6-C021-522A109C3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6E52B4-1862-ECD9-EB43-BABF7638D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8C17C7-2EAF-BEDB-0A6A-A10F95B17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D1023D-80B2-E0B1-4632-37B2BC45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8F5CF0-132E-5A03-DA64-5D6D404F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668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CBE1A-0CC9-014E-7817-67624E8D1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BA59AF-9DC7-1618-B030-9864C79EE7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386AA7-6050-5935-074A-A0802948F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A744EA-362C-50E2-96D3-5707B696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6F2727-F0B5-B9AA-F1D9-AC657398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956441-DC5C-E136-8584-6DA75038C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20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30A09FA-069F-CDBF-40D7-A84A359E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C14EB2-7394-DCE2-103B-DF2173FE7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4AD1D2-35AE-21E9-5B81-8BD235CDA2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3A13D-FA98-47FA-B16C-3866ACC07BCF}" type="datetimeFigureOut">
              <a:rPr lang="fr-FR" smtClean="0"/>
              <a:t>16/01/2023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370B03-766E-2184-E6B5-43F99C4C3E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9BC1D7-B8AB-BD50-BA71-16248991D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41C5B-6388-4E15-BCAC-A97A8CF23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D89AD2-F174-70B1-8DEE-452CE99F7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497" y="236333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1"/>
                </a:solidFill>
                <a:latin typeface="Congenial Black" panose="02000503040000020004" pitchFamily="2" charset="0"/>
              </a:rPr>
              <a:t>PARCOURS pluri pros</a:t>
            </a:r>
            <a:br>
              <a:rPr lang="fr-FR" dirty="0">
                <a:solidFill>
                  <a:schemeClr val="accent1"/>
                </a:solidFill>
                <a:latin typeface="Congenial Black" panose="02000503040000020004" pitchFamily="2" charset="0"/>
              </a:rPr>
            </a:br>
            <a:br>
              <a:rPr lang="fr-FR" dirty="0">
                <a:solidFill>
                  <a:schemeClr val="accent1"/>
                </a:solidFill>
                <a:latin typeface="Congenial Black" panose="02000503040000020004" pitchFamily="2" charset="0"/>
              </a:rPr>
            </a:br>
            <a:r>
              <a:rPr lang="fr-FR" dirty="0">
                <a:solidFill>
                  <a:schemeClr val="accent1"/>
                </a:solidFill>
                <a:latin typeface="Congenial Black" panose="02000503040000020004" pitchFamily="2" charset="0"/>
              </a:rPr>
              <a:t>Prise en charge du sénior de plus de 60 ans à l’ADAPEI</a:t>
            </a:r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B2C99453-C57E-DBA2-113A-1D9177965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224" y="4619182"/>
            <a:ext cx="44386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4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6" name="Google Shape;316;p19"/>
          <p:cNvSpPr/>
          <p:nvPr/>
        </p:nvSpPr>
        <p:spPr bwMode="auto">
          <a:xfrm>
            <a:off x="2188755" y="1900762"/>
            <a:ext cx="7642696" cy="4165677"/>
          </a:xfrm>
          <a:custGeom>
            <a:avLst/>
            <a:gdLst/>
            <a:ahLst/>
            <a:cxnLst/>
            <a:rect l="l" t="t" r="r" b="b"/>
            <a:pathLst>
              <a:path w="96519" h="52608" extrusionOk="0">
                <a:moveTo>
                  <a:pt x="63150" y="0"/>
                </a:moveTo>
                <a:lnTo>
                  <a:pt x="62607" y="55"/>
                </a:lnTo>
                <a:lnTo>
                  <a:pt x="62117" y="218"/>
                </a:lnTo>
                <a:lnTo>
                  <a:pt x="61628" y="381"/>
                </a:lnTo>
                <a:lnTo>
                  <a:pt x="61139" y="544"/>
                </a:lnTo>
                <a:lnTo>
                  <a:pt x="60704" y="816"/>
                </a:lnTo>
                <a:lnTo>
                  <a:pt x="60270" y="1087"/>
                </a:lnTo>
                <a:lnTo>
                  <a:pt x="59889" y="1413"/>
                </a:lnTo>
                <a:lnTo>
                  <a:pt x="59509" y="1739"/>
                </a:lnTo>
                <a:lnTo>
                  <a:pt x="59237" y="2120"/>
                </a:lnTo>
                <a:lnTo>
                  <a:pt x="58911" y="2500"/>
                </a:lnTo>
                <a:lnTo>
                  <a:pt x="58694" y="2935"/>
                </a:lnTo>
                <a:lnTo>
                  <a:pt x="58531" y="3370"/>
                </a:lnTo>
                <a:lnTo>
                  <a:pt x="58368" y="3859"/>
                </a:lnTo>
                <a:lnTo>
                  <a:pt x="58313" y="4294"/>
                </a:lnTo>
                <a:lnTo>
                  <a:pt x="58259" y="4783"/>
                </a:lnTo>
                <a:lnTo>
                  <a:pt x="58259" y="19619"/>
                </a:lnTo>
                <a:lnTo>
                  <a:pt x="58259" y="20000"/>
                </a:lnTo>
                <a:lnTo>
                  <a:pt x="58205" y="20326"/>
                </a:lnTo>
                <a:lnTo>
                  <a:pt x="58096" y="20652"/>
                </a:lnTo>
                <a:lnTo>
                  <a:pt x="57933" y="20978"/>
                </a:lnTo>
                <a:lnTo>
                  <a:pt x="57770" y="21304"/>
                </a:lnTo>
                <a:lnTo>
                  <a:pt x="57552" y="21576"/>
                </a:lnTo>
                <a:lnTo>
                  <a:pt x="57335" y="21847"/>
                </a:lnTo>
                <a:lnTo>
                  <a:pt x="57063" y="22119"/>
                </a:lnTo>
                <a:lnTo>
                  <a:pt x="56792" y="22336"/>
                </a:lnTo>
                <a:lnTo>
                  <a:pt x="56465" y="22554"/>
                </a:lnTo>
                <a:lnTo>
                  <a:pt x="56139" y="22717"/>
                </a:lnTo>
                <a:lnTo>
                  <a:pt x="55759" y="22880"/>
                </a:lnTo>
                <a:lnTo>
                  <a:pt x="55379" y="22989"/>
                </a:lnTo>
                <a:lnTo>
                  <a:pt x="54998" y="23097"/>
                </a:lnTo>
                <a:lnTo>
                  <a:pt x="54563" y="23152"/>
                </a:lnTo>
                <a:lnTo>
                  <a:pt x="48531" y="23152"/>
                </a:lnTo>
                <a:lnTo>
                  <a:pt x="48096" y="23097"/>
                </a:lnTo>
                <a:lnTo>
                  <a:pt x="47716" y="22989"/>
                </a:lnTo>
                <a:lnTo>
                  <a:pt x="47335" y="22880"/>
                </a:lnTo>
                <a:lnTo>
                  <a:pt x="46955" y="22717"/>
                </a:lnTo>
                <a:lnTo>
                  <a:pt x="46629" y="22554"/>
                </a:lnTo>
                <a:lnTo>
                  <a:pt x="46303" y="22336"/>
                </a:lnTo>
                <a:lnTo>
                  <a:pt x="46031" y="22119"/>
                </a:lnTo>
                <a:lnTo>
                  <a:pt x="45759" y="21847"/>
                </a:lnTo>
                <a:lnTo>
                  <a:pt x="45488" y="21576"/>
                </a:lnTo>
                <a:lnTo>
                  <a:pt x="45325" y="21304"/>
                </a:lnTo>
                <a:lnTo>
                  <a:pt x="45107" y="20978"/>
                </a:lnTo>
                <a:lnTo>
                  <a:pt x="44998" y="20652"/>
                </a:lnTo>
                <a:lnTo>
                  <a:pt x="44890" y="20326"/>
                </a:lnTo>
                <a:lnTo>
                  <a:pt x="44835" y="20000"/>
                </a:lnTo>
                <a:lnTo>
                  <a:pt x="44781" y="19619"/>
                </a:lnTo>
                <a:lnTo>
                  <a:pt x="44781" y="16576"/>
                </a:lnTo>
                <a:lnTo>
                  <a:pt x="44781" y="16087"/>
                </a:lnTo>
                <a:lnTo>
                  <a:pt x="44672" y="15598"/>
                </a:lnTo>
                <a:lnTo>
                  <a:pt x="44564" y="15163"/>
                </a:lnTo>
                <a:lnTo>
                  <a:pt x="44401" y="14728"/>
                </a:lnTo>
                <a:lnTo>
                  <a:pt x="44129" y="14293"/>
                </a:lnTo>
                <a:lnTo>
                  <a:pt x="43857" y="13913"/>
                </a:lnTo>
                <a:lnTo>
                  <a:pt x="43585" y="13532"/>
                </a:lnTo>
                <a:lnTo>
                  <a:pt x="43205" y="13152"/>
                </a:lnTo>
                <a:lnTo>
                  <a:pt x="42825" y="12880"/>
                </a:lnTo>
                <a:lnTo>
                  <a:pt x="42390" y="12609"/>
                </a:lnTo>
                <a:lnTo>
                  <a:pt x="41955" y="12337"/>
                </a:lnTo>
                <a:lnTo>
                  <a:pt x="41466" y="12119"/>
                </a:lnTo>
                <a:lnTo>
                  <a:pt x="40977" y="11956"/>
                </a:lnTo>
                <a:lnTo>
                  <a:pt x="40488" y="11848"/>
                </a:lnTo>
                <a:lnTo>
                  <a:pt x="39944" y="11793"/>
                </a:lnTo>
                <a:lnTo>
                  <a:pt x="39347" y="11739"/>
                </a:lnTo>
                <a:lnTo>
                  <a:pt x="34564" y="11739"/>
                </a:lnTo>
                <a:lnTo>
                  <a:pt x="34021" y="11793"/>
                </a:lnTo>
                <a:lnTo>
                  <a:pt x="33477" y="11848"/>
                </a:lnTo>
                <a:lnTo>
                  <a:pt x="32988" y="11956"/>
                </a:lnTo>
                <a:lnTo>
                  <a:pt x="32499" y="12119"/>
                </a:lnTo>
                <a:lnTo>
                  <a:pt x="32010" y="12337"/>
                </a:lnTo>
                <a:lnTo>
                  <a:pt x="31575" y="12609"/>
                </a:lnTo>
                <a:lnTo>
                  <a:pt x="31140" y="12880"/>
                </a:lnTo>
                <a:lnTo>
                  <a:pt x="30760" y="13152"/>
                </a:lnTo>
                <a:lnTo>
                  <a:pt x="30379" y="13532"/>
                </a:lnTo>
                <a:lnTo>
                  <a:pt x="30108" y="13913"/>
                </a:lnTo>
                <a:lnTo>
                  <a:pt x="29782" y="14293"/>
                </a:lnTo>
                <a:lnTo>
                  <a:pt x="29564" y="14728"/>
                </a:lnTo>
                <a:lnTo>
                  <a:pt x="29401" y="15163"/>
                </a:lnTo>
                <a:lnTo>
                  <a:pt x="29238" y="15598"/>
                </a:lnTo>
                <a:lnTo>
                  <a:pt x="29184" y="16087"/>
                </a:lnTo>
                <a:lnTo>
                  <a:pt x="29130" y="16576"/>
                </a:lnTo>
                <a:lnTo>
                  <a:pt x="29130" y="47770"/>
                </a:lnTo>
                <a:lnTo>
                  <a:pt x="29130" y="48096"/>
                </a:lnTo>
                <a:lnTo>
                  <a:pt x="29075" y="48477"/>
                </a:lnTo>
                <a:lnTo>
                  <a:pt x="28966" y="48803"/>
                </a:lnTo>
                <a:lnTo>
                  <a:pt x="28803" y="49129"/>
                </a:lnTo>
                <a:lnTo>
                  <a:pt x="28640" y="49455"/>
                </a:lnTo>
                <a:lnTo>
                  <a:pt x="28423" y="49727"/>
                </a:lnTo>
                <a:lnTo>
                  <a:pt x="28206" y="49998"/>
                </a:lnTo>
                <a:lnTo>
                  <a:pt x="27934" y="50270"/>
                </a:lnTo>
                <a:lnTo>
                  <a:pt x="27662" y="50488"/>
                </a:lnTo>
                <a:lnTo>
                  <a:pt x="27336" y="50651"/>
                </a:lnTo>
                <a:lnTo>
                  <a:pt x="27010" y="50868"/>
                </a:lnTo>
                <a:lnTo>
                  <a:pt x="26630" y="50977"/>
                </a:lnTo>
                <a:lnTo>
                  <a:pt x="26249" y="51140"/>
                </a:lnTo>
                <a:lnTo>
                  <a:pt x="25869" y="51194"/>
                </a:lnTo>
                <a:lnTo>
                  <a:pt x="25434" y="51248"/>
                </a:lnTo>
                <a:lnTo>
                  <a:pt x="24999" y="51303"/>
                </a:lnTo>
                <a:lnTo>
                  <a:pt x="22825" y="51303"/>
                </a:lnTo>
                <a:lnTo>
                  <a:pt x="22445" y="51248"/>
                </a:lnTo>
                <a:lnTo>
                  <a:pt x="22010" y="51194"/>
                </a:lnTo>
                <a:lnTo>
                  <a:pt x="21630" y="51140"/>
                </a:lnTo>
                <a:lnTo>
                  <a:pt x="21249" y="50977"/>
                </a:lnTo>
                <a:lnTo>
                  <a:pt x="20869" y="50868"/>
                </a:lnTo>
                <a:lnTo>
                  <a:pt x="20543" y="50651"/>
                </a:lnTo>
                <a:lnTo>
                  <a:pt x="20217" y="50488"/>
                </a:lnTo>
                <a:lnTo>
                  <a:pt x="19945" y="50270"/>
                </a:lnTo>
                <a:lnTo>
                  <a:pt x="19673" y="49998"/>
                </a:lnTo>
                <a:lnTo>
                  <a:pt x="19402" y="49727"/>
                </a:lnTo>
                <a:lnTo>
                  <a:pt x="19239" y="49455"/>
                </a:lnTo>
                <a:lnTo>
                  <a:pt x="19021" y="49129"/>
                </a:lnTo>
                <a:lnTo>
                  <a:pt x="18913" y="48803"/>
                </a:lnTo>
                <a:lnTo>
                  <a:pt x="18804" y="48477"/>
                </a:lnTo>
                <a:lnTo>
                  <a:pt x="18749" y="48096"/>
                </a:lnTo>
                <a:lnTo>
                  <a:pt x="18695" y="47770"/>
                </a:lnTo>
                <a:lnTo>
                  <a:pt x="18695" y="33858"/>
                </a:lnTo>
                <a:lnTo>
                  <a:pt x="18695" y="33369"/>
                </a:lnTo>
                <a:lnTo>
                  <a:pt x="18586" y="32934"/>
                </a:lnTo>
                <a:lnTo>
                  <a:pt x="18478" y="32445"/>
                </a:lnTo>
                <a:lnTo>
                  <a:pt x="18315" y="32010"/>
                </a:lnTo>
                <a:lnTo>
                  <a:pt x="18043" y="31575"/>
                </a:lnTo>
                <a:lnTo>
                  <a:pt x="17771" y="31195"/>
                </a:lnTo>
                <a:lnTo>
                  <a:pt x="17500" y="30814"/>
                </a:lnTo>
                <a:lnTo>
                  <a:pt x="17119" y="30488"/>
                </a:lnTo>
                <a:lnTo>
                  <a:pt x="16739" y="30162"/>
                </a:lnTo>
                <a:lnTo>
                  <a:pt x="16304" y="29891"/>
                </a:lnTo>
                <a:lnTo>
                  <a:pt x="15869" y="29619"/>
                </a:lnTo>
                <a:lnTo>
                  <a:pt x="15380" y="29456"/>
                </a:lnTo>
                <a:lnTo>
                  <a:pt x="14891" y="29293"/>
                </a:lnTo>
                <a:lnTo>
                  <a:pt x="14402" y="29130"/>
                </a:lnTo>
                <a:lnTo>
                  <a:pt x="13858" y="29075"/>
                </a:lnTo>
                <a:lnTo>
                  <a:pt x="0" y="29075"/>
                </a:lnTo>
                <a:lnTo>
                  <a:pt x="0" y="30380"/>
                </a:lnTo>
                <a:lnTo>
                  <a:pt x="13695" y="30380"/>
                </a:lnTo>
                <a:lnTo>
                  <a:pt x="14130" y="30434"/>
                </a:lnTo>
                <a:lnTo>
                  <a:pt x="14511" y="30488"/>
                </a:lnTo>
                <a:lnTo>
                  <a:pt x="14891" y="30651"/>
                </a:lnTo>
                <a:lnTo>
                  <a:pt x="15271" y="30760"/>
                </a:lnTo>
                <a:lnTo>
                  <a:pt x="15597" y="30977"/>
                </a:lnTo>
                <a:lnTo>
                  <a:pt x="15923" y="31140"/>
                </a:lnTo>
                <a:lnTo>
                  <a:pt x="16195" y="31412"/>
                </a:lnTo>
                <a:lnTo>
                  <a:pt x="16467" y="31630"/>
                </a:lnTo>
                <a:lnTo>
                  <a:pt x="16684" y="31901"/>
                </a:lnTo>
                <a:lnTo>
                  <a:pt x="16902" y="32227"/>
                </a:lnTo>
                <a:lnTo>
                  <a:pt x="17065" y="32499"/>
                </a:lnTo>
                <a:lnTo>
                  <a:pt x="17228" y="32825"/>
                </a:lnTo>
                <a:lnTo>
                  <a:pt x="17336" y="33151"/>
                </a:lnTo>
                <a:lnTo>
                  <a:pt x="17391" y="33532"/>
                </a:lnTo>
                <a:lnTo>
                  <a:pt x="17391" y="33858"/>
                </a:lnTo>
                <a:lnTo>
                  <a:pt x="17391" y="47770"/>
                </a:lnTo>
                <a:lnTo>
                  <a:pt x="17445" y="48259"/>
                </a:lnTo>
                <a:lnTo>
                  <a:pt x="17500" y="48748"/>
                </a:lnTo>
                <a:lnTo>
                  <a:pt x="17663" y="49183"/>
                </a:lnTo>
                <a:lnTo>
                  <a:pt x="17826" y="49618"/>
                </a:lnTo>
                <a:lnTo>
                  <a:pt x="18043" y="50053"/>
                </a:lnTo>
                <a:lnTo>
                  <a:pt x="18369" y="50433"/>
                </a:lnTo>
                <a:lnTo>
                  <a:pt x="18641" y="50814"/>
                </a:lnTo>
                <a:lnTo>
                  <a:pt x="19021" y="51194"/>
                </a:lnTo>
                <a:lnTo>
                  <a:pt x="19402" y="51466"/>
                </a:lnTo>
                <a:lnTo>
                  <a:pt x="19836" y="51738"/>
                </a:lnTo>
                <a:lnTo>
                  <a:pt x="20271" y="52009"/>
                </a:lnTo>
                <a:lnTo>
                  <a:pt x="20760" y="52227"/>
                </a:lnTo>
                <a:lnTo>
                  <a:pt x="21249" y="52390"/>
                </a:lnTo>
                <a:lnTo>
                  <a:pt x="21738" y="52498"/>
                </a:lnTo>
                <a:lnTo>
                  <a:pt x="22282" y="52553"/>
                </a:lnTo>
                <a:lnTo>
                  <a:pt x="22825" y="52607"/>
                </a:lnTo>
                <a:lnTo>
                  <a:pt x="24999" y="52607"/>
                </a:lnTo>
                <a:lnTo>
                  <a:pt x="25597" y="52553"/>
                </a:lnTo>
                <a:lnTo>
                  <a:pt x="26141" y="52498"/>
                </a:lnTo>
                <a:lnTo>
                  <a:pt x="26630" y="52390"/>
                </a:lnTo>
                <a:lnTo>
                  <a:pt x="27119" y="52227"/>
                </a:lnTo>
                <a:lnTo>
                  <a:pt x="27608" y="52009"/>
                </a:lnTo>
                <a:lnTo>
                  <a:pt x="28043" y="51738"/>
                </a:lnTo>
                <a:lnTo>
                  <a:pt x="28477" y="51466"/>
                </a:lnTo>
                <a:lnTo>
                  <a:pt x="28858" y="51194"/>
                </a:lnTo>
                <a:lnTo>
                  <a:pt x="29238" y="50814"/>
                </a:lnTo>
                <a:lnTo>
                  <a:pt x="29510" y="50433"/>
                </a:lnTo>
                <a:lnTo>
                  <a:pt x="29782" y="50053"/>
                </a:lnTo>
                <a:lnTo>
                  <a:pt x="30053" y="49618"/>
                </a:lnTo>
                <a:lnTo>
                  <a:pt x="30216" y="49183"/>
                </a:lnTo>
                <a:lnTo>
                  <a:pt x="30325" y="48748"/>
                </a:lnTo>
                <a:lnTo>
                  <a:pt x="30434" y="48259"/>
                </a:lnTo>
                <a:lnTo>
                  <a:pt x="30434" y="47770"/>
                </a:lnTo>
                <a:lnTo>
                  <a:pt x="30434" y="16576"/>
                </a:lnTo>
                <a:lnTo>
                  <a:pt x="30488" y="16250"/>
                </a:lnTo>
                <a:lnTo>
                  <a:pt x="30543" y="15869"/>
                </a:lnTo>
                <a:lnTo>
                  <a:pt x="30651" y="15543"/>
                </a:lnTo>
                <a:lnTo>
                  <a:pt x="30760" y="15217"/>
                </a:lnTo>
                <a:lnTo>
                  <a:pt x="30977" y="14891"/>
                </a:lnTo>
                <a:lnTo>
                  <a:pt x="31140" y="14619"/>
                </a:lnTo>
                <a:lnTo>
                  <a:pt x="31412" y="14348"/>
                </a:lnTo>
                <a:lnTo>
                  <a:pt x="31684" y="14076"/>
                </a:lnTo>
                <a:lnTo>
                  <a:pt x="31955" y="13859"/>
                </a:lnTo>
                <a:lnTo>
                  <a:pt x="32282" y="13641"/>
                </a:lnTo>
                <a:lnTo>
                  <a:pt x="32608" y="13478"/>
                </a:lnTo>
                <a:lnTo>
                  <a:pt x="32988" y="13315"/>
                </a:lnTo>
                <a:lnTo>
                  <a:pt x="33368" y="13206"/>
                </a:lnTo>
                <a:lnTo>
                  <a:pt x="33749" y="13152"/>
                </a:lnTo>
                <a:lnTo>
                  <a:pt x="34184" y="13098"/>
                </a:lnTo>
                <a:lnTo>
                  <a:pt x="34564" y="13043"/>
                </a:lnTo>
                <a:lnTo>
                  <a:pt x="39347" y="13043"/>
                </a:lnTo>
                <a:lnTo>
                  <a:pt x="39781" y="13098"/>
                </a:lnTo>
                <a:lnTo>
                  <a:pt x="40216" y="13152"/>
                </a:lnTo>
                <a:lnTo>
                  <a:pt x="40596" y="13206"/>
                </a:lnTo>
                <a:lnTo>
                  <a:pt x="40977" y="13315"/>
                </a:lnTo>
                <a:lnTo>
                  <a:pt x="41357" y="13478"/>
                </a:lnTo>
                <a:lnTo>
                  <a:pt x="41683" y="13641"/>
                </a:lnTo>
                <a:lnTo>
                  <a:pt x="42009" y="13859"/>
                </a:lnTo>
                <a:lnTo>
                  <a:pt x="42281" y="14076"/>
                </a:lnTo>
                <a:lnTo>
                  <a:pt x="42553" y="14348"/>
                </a:lnTo>
                <a:lnTo>
                  <a:pt x="42770" y="14619"/>
                </a:lnTo>
                <a:lnTo>
                  <a:pt x="42988" y="14891"/>
                </a:lnTo>
                <a:lnTo>
                  <a:pt x="43151" y="15217"/>
                </a:lnTo>
                <a:lnTo>
                  <a:pt x="43314" y="15543"/>
                </a:lnTo>
                <a:lnTo>
                  <a:pt x="43422" y="15869"/>
                </a:lnTo>
                <a:lnTo>
                  <a:pt x="43477" y="16250"/>
                </a:lnTo>
                <a:lnTo>
                  <a:pt x="43477" y="16576"/>
                </a:lnTo>
                <a:lnTo>
                  <a:pt x="43477" y="19619"/>
                </a:lnTo>
                <a:lnTo>
                  <a:pt x="43531" y="20108"/>
                </a:lnTo>
                <a:lnTo>
                  <a:pt x="43585" y="20597"/>
                </a:lnTo>
                <a:lnTo>
                  <a:pt x="43749" y="21087"/>
                </a:lnTo>
                <a:lnTo>
                  <a:pt x="43912" y="21521"/>
                </a:lnTo>
                <a:lnTo>
                  <a:pt x="44129" y="21956"/>
                </a:lnTo>
                <a:lnTo>
                  <a:pt x="44455" y="22336"/>
                </a:lnTo>
                <a:lnTo>
                  <a:pt x="44727" y="22717"/>
                </a:lnTo>
                <a:lnTo>
                  <a:pt x="45107" y="23043"/>
                </a:lnTo>
                <a:lnTo>
                  <a:pt x="45488" y="23369"/>
                </a:lnTo>
                <a:lnTo>
                  <a:pt x="45922" y="23641"/>
                </a:lnTo>
                <a:lnTo>
                  <a:pt x="46357" y="23858"/>
                </a:lnTo>
                <a:lnTo>
                  <a:pt x="46846" y="24076"/>
                </a:lnTo>
                <a:lnTo>
                  <a:pt x="47335" y="24239"/>
                </a:lnTo>
                <a:lnTo>
                  <a:pt x="47824" y="24347"/>
                </a:lnTo>
                <a:lnTo>
                  <a:pt x="48368" y="24456"/>
                </a:lnTo>
                <a:lnTo>
                  <a:pt x="54726" y="24456"/>
                </a:lnTo>
                <a:lnTo>
                  <a:pt x="55270" y="24347"/>
                </a:lnTo>
                <a:lnTo>
                  <a:pt x="55759" y="24239"/>
                </a:lnTo>
                <a:lnTo>
                  <a:pt x="56248" y="24076"/>
                </a:lnTo>
                <a:lnTo>
                  <a:pt x="56737" y="23858"/>
                </a:lnTo>
                <a:lnTo>
                  <a:pt x="57172" y="23641"/>
                </a:lnTo>
                <a:lnTo>
                  <a:pt x="57607" y="23369"/>
                </a:lnTo>
                <a:lnTo>
                  <a:pt x="57987" y="23043"/>
                </a:lnTo>
                <a:lnTo>
                  <a:pt x="58368" y="22717"/>
                </a:lnTo>
                <a:lnTo>
                  <a:pt x="58639" y="22336"/>
                </a:lnTo>
                <a:lnTo>
                  <a:pt x="58911" y="21956"/>
                </a:lnTo>
                <a:lnTo>
                  <a:pt x="59183" y="21521"/>
                </a:lnTo>
                <a:lnTo>
                  <a:pt x="59346" y="21087"/>
                </a:lnTo>
                <a:lnTo>
                  <a:pt x="59454" y="20597"/>
                </a:lnTo>
                <a:lnTo>
                  <a:pt x="59563" y="20108"/>
                </a:lnTo>
                <a:lnTo>
                  <a:pt x="59563" y="19619"/>
                </a:lnTo>
                <a:lnTo>
                  <a:pt x="59563" y="4783"/>
                </a:lnTo>
                <a:lnTo>
                  <a:pt x="59617" y="4457"/>
                </a:lnTo>
                <a:lnTo>
                  <a:pt x="59672" y="4076"/>
                </a:lnTo>
                <a:lnTo>
                  <a:pt x="59781" y="3750"/>
                </a:lnTo>
                <a:lnTo>
                  <a:pt x="59889" y="3424"/>
                </a:lnTo>
                <a:lnTo>
                  <a:pt x="60107" y="3152"/>
                </a:lnTo>
                <a:lnTo>
                  <a:pt x="60270" y="2826"/>
                </a:lnTo>
                <a:lnTo>
                  <a:pt x="60541" y="2555"/>
                </a:lnTo>
                <a:lnTo>
                  <a:pt x="60813" y="2337"/>
                </a:lnTo>
                <a:lnTo>
                  <a:pt x="61085" y="2066"/>
                </a:lnTo>
                <a:lnTo>
                  <a:pt x="61411" y="1902"/>
                </a:lnTo>
                <a:lnTo>
                  <a:pt x="61737" y="1685"/>
                </a:lnTo>
                <a:lnTo>
                  <a:pt x="62117" y="1576"/>
                </a:lnTo>
                <a:lnTo>
                  <a:pt x="62498" y="1413"/>
                </a:lnTo>
                <a:lnTo>
                  <a:pt x="62878" y="1359"/>
                </a:lnTo>
                <a:lnTo>
                  <a:pt x="63313" y="1305"/>
                </a:lnTo>
                <a:lnTo>
                  <a:pt x="65432" y="1305"/>
                </a:lnTo>
                <a:lnTo>
                  <a:pt x="65867" y="1359"/>
                </a:lnTo>
                <a:lnTo>
                  <a:pt x="66248" y="1413"/>
                </a:lnTo>
                <a:lnTo>
                  <a:pt x="66628" y="1576"/>
                </a:lnTo>
                <a:lnTo>
                  <a:pt x="67009" y="1685"/>
                </a:lnTo>
                <a:lnTo>
                  <a:pt x="67335" y="1902"/>
                </a:lnTo>
                <a:lnTo>
                  <a:pt x="67661" y="2066"/>
                </a:lnTo>
                <a:lnTo>
                  <a:pt x="67932" y="2337"/>
                </a:lnTo>
                <a:lnTo>
                  <a:pt x="68204" y="2555"/>
                </a:lnTo>
                <a:lnTo>
                  <a:pt x="68422" y="2826"/>
                </a:lnTo>
                <a:lnTo>
                  <a:pt x="68639" y="3152"/>
                </a:lnTo>
                <a:lnTo>
                  <a:pt x="68802" y="3424"/>
                </a:lnTo>
                <a:lnTo>
                  <a:pt x="68965" y="3750"/>
                </a:lnTo>
                <a:lnTo>
                  <a:pt x="69074" y="4076"/>
                </a:lnTo>
                <a:lnTo>
                  <a:pt x="69128" y="4457"/>
                </a:lnTo>
                <a:lnTo>
                  <a:pt x="69128" y="4783"/>
                </a:lnTo>
                <a:lnTo>
                  <a:pt x="69128" y="41684"/>
                </a:lnTo>
                <a:lnTo>
                  <a:pt x="69182" y="42173"/>
                </a:lnTo>
                <a:lnTo>
                  <a:pt x="69237" y="42662"/>
                </a:lnTo>
                <a:lnTo>
                  <a:pt x="69400" y="43097"/>
                </a:lnTo>
                <a:lnTo>
                  <a:pt x="69563" y="43531"/>
                </a:lnTo>
                <a:lnTo>
                  <a:pt x="69780" y="43966"/>
                </a:lnTo>
                <a:lnTo>
                  <a:pt x="70106" y="44346"/>
                </a:lnTo>
                <a:lnTo>
                  <a:pt x="70378" y="44727"/>
                </a:lnTo>
                <a:lnTo>
                  <a:pt x="70758" y="45107"/>
                </a:lnTo>
                <a:lnTo>
                  <a:pt x="71139" y="45379"/>
                </a:lnTo>
                <a:lnTo>
                  <a:pt x="71574" y="45651"/>
                </a:lnTo>
                <a:lnTo>
                  <a:pt x="72008" y="45923"/>
                </a:lnTo>
                <a:lnTo>
                  <a:pt x="72497" y="46140"/>
                </a:lnTo>
                <a:lnTo>
                  <a:pt x="72987" y="46303"/>
                </a:lnTo>
                <a:lnTo>
                  <a:pt x="73476" y="46412"/>
                </a:lnTo>
                <a:lnTo>
                  <a:pt x="74019" y="46466"/>
                </a:lnTo>
                <a:lnTo>
                  <a:pt x="74563" y="46520"/>
                </a:lnTo>
                <a:lnTo>
                  <a:pt x="75160" y="46466"/>
                </a:lnTo>
                <a:lnTo>
                  <a:pt x="75704" y="46412"/>
                </a:lnTo>
                <a:lnTo>
                  <a:pt x="76193" y="46303"/>
                </a:lnTo>
                <a:lnTo>
                  <a:pt x="76682" y="46140"/>
                </a:lnTo>
                <a:lnTo>
                  <a:pt x="77171" y="45923"/>
                </a:lnTo>
                <a:lnTo>
                  <a:pt x="77606" y="45651"/>
                </a:lnTo>
                <a:lnTo>
                  <a:pt x="78041" y="45379"/>
                </a:lnTo>
                <a:lnTo>
                  <a:pt x="78421" y="45107"/>
                </a:lnTo>
                <a:lnTo>
                  <a:pt x="78802" y="44727"/>
                </a:lnTo>
                <a:lnTo>
                  <a:pt x="79073" y="44346"/>
                </a:lnTo>
                <a:lnTo>
                  <a:pt x="79345" y="43966"/>
                </a:lnTo>
                <a:lnTo>
                  <a:pt x="79617" y="43531"/>
                </a:lnTo>
                <a:lnTo>
                  <a:pt x="79780" y="43097"/>
                </a:lnTo>
                <a:lnTo>
                  <a:pt x="79888" y="42662"/>
                </a:lnTo>
                <a:lnTo>
                  <a:pt x="79997" y="42173"/>
                </a:lnTo>
                <a:lnTo>
                  <a:pt x="79997" y="41684"/>
                </a:lnTo>
                <a:lnTo>
                  <a:pt x="79997" y="29510"/>
                </a:lnTo>
                <a:lnTo>
                  <a:pt x="80051" y="29130"/>
                </a:lnTo>
                <a:lnTo>
                  <a:pt x="80106" y="28804"/>
                </a:lnTo>
                <a:lnTo>
                  <a:pt x="80215" y="28478"/>
                </a:lnTo>
                <a:lnTo>
                  <a:pt x="80323" y="28151"/>
                </a:lnTo>
                <a:lnTo>
                  <a:pt x="80541" y="27825"/>
                </a:lnTo>
                <a:lnTo>
                  <a:pt x="80704" y="27554"/>
                </a:lnTo>
                <a:lnTo>
                  <a:pt x="80975" y="27282"/>
                </a:lnTo>
                <a:lnTo>
                  <a:pt x="81247" y="27010"/>
                </a:lnTo>
                <a:lnTo>
                  <a:pt x="81519" y="26793"/>
                </a:lnTo>
                <a:lnTo>
                  <a:pt x="81845" y="26575"/>
                </a:lnTo>
                <a:lnTo>
                  <a:pt x="82171" y="26412"/>
                </a:lnTo>
                <a:lnTo>
                  <a:pt x="82551" y="26249"/>
                </a:lnTo>
                <a:lnTo>
                  <a:pt x="82932" y="26141"/>
                </a:lnTo>
                <a:lnTo>
                  <a:pt x="83312" y="26032"/>
                </a:lnTo>
                <a:lnTo>
                  <a:pt x="83747" y="25978"/>
                </a:lnTo>
                <a:lnTo>
                  <a:pt x="91681" y="25978"/>
                </a:lnTo>
                <a:lnTo>
                  <a:pt x="92225" y="25869"/>
                </a:lnTo>
                <a:lnTo>
                  <a:pt x="92714" y="25760"/>
                </a:lnTo>
                <a:lnTo>
                  <a:pt x="93203" y="25597"/>
                </a:lnTo>
                <a:lnTo>
                  <a:pt x="93692" y="25380"/>
                </a:lnTo>
                <a:lnTo>
                  <a:pt x="94127" y="25162"/>
                </a:lnTo>
                <a:lnTo>
                  <a:pt x="94562" y="24891"/>
                </a:lnTo>
                <a:lnTo>
                  <a:pt x="94942" y="24565"/>
                </a:lnTo>
                <a:lnTo>
                  <a:pt x="95323" y="24239"/>
                </a:lnTo>
                <a:lnTo>
                  <a:pt x="95594" y="23858"/>
                </a:lnTo>
                <a:lnTo>
                  <a:pt x="95866" y="23478"/>
                </a:lnTo>
                <a:lnTo>
                  <a:pt x="96138" y="23043"/>
                </a:lnTo>
                <a:lnTo>
                  <a:pt x="96301" y="22608"/>
                </a:lnTo>
                <a:lnTo>
                  <a:pt x="96410" y="22119"/>
                </a:lnTo>
                <a:lnTo>
                  <a:pt x="96518" y="21630"/>
                </a:lnTo>
                <a:lnTo>
                  <a:pt x="96518" y="21141"/>
                </a:lnTo>
                <a:lnTo>
                  <a:pt x="96518" y="16956"/>
                </a:lnTo>
                <a:lnTo>
                  <a:pt x="95214" y="16956"/>
                </a:lnTo>
                <a:lnTo>
                  <a:pt x="95214" y="21141"/>
                </a:lnTo>
                <a:lnTo>
                  <a:pt x="95214" y="21521"/>
                </a:lnTo>
                <a:lnTo>
                  <a:pt x="95160" y="21847"/>
                </a:lnTo>
                <a:lnTo>
                  <a:pt x="95051" y="22173"/>
                </a:lnTo>
                <a:lnTo>
                  <a:pt x="94888" y="22500"/>
                </a:lnTo>
                <a:lnTo>
                  <a:pt x="94725" y="22826"/>
                </a:lnTo>
                <a:lnTo>
                  <a:pt x="94507" y="23097"/>
                </a:lnTo>
                <a:lnTo>
                  <a:pt x="94290" y="23369"/>
                </a:lnTo>
                <a:lnTo>
                  <a:pt x="94018" y="23641"/>
                </a:lnTo>
                <a:lnTo>
                  <a:pt x="93747" y="23858"/>
                </a:lnTo>
                <a:lnTo>
                  <a:pt x="93421" y="24076"/>
                </a:lnTo>
                <a:lnTo>
                  <a:pt x="93094" y="24239"/>
                </a:lnTo>
                <a:lnTo>
                  <a:pt x="92714" y="24402"/>
                </a:lnTo>
                <a:lnTo>
                  <a:pt x="92334" y="24510"/>
                </a:lnTo>
                <a:lnTo>
                  <a:pt x="91953" y="24619"/>
                </a:lnTo>
                <a:lnTo>
                  <a:pt x="91518" y="24673"/>
                </a:lnTo>
                <a:lnTo>
                  <a:pt x="84127" y="24673"/>
                </a:lnTo>
                <a:lnTo>
                  <a:pt x="83584" y="24728"/>
                </a:lnTo>
                <a:lnTo>
                  <a:pt x="83041" y="24782"/>
                </a:lnTo>
                <a:lnTo>
                  <a:pt x="82551" y="24891"/>
                </a:lnTo>
                <a:lnTo>
                  <a:pt x="82062" y="25054"/>
                </a:lnTo>
                <a:lnTo>
                  <a:pt x="81573" y="25271"/>
                </a:lnTo>
                <a:lnTo>
                  <a:pt x="81138" y="25489"/>
                </a:lnTo>
                <a:lnTo>
                  <a:pt x="80704" y="25760"/>
                </a:lnTo>
                <a:lnTo>
                  <a:pt x="80323" y="26086"/>
                </a:lnTo>
                <a:lnTo>
                  <a:pt x="79943" y="26412"/>
                </a:lnTo>
                <a:lnTo>
                  <a:pt x="79671" y="26793"/>
                </a:lnTo>
                <a:lnTo>
                  <a:pt x="79345" y="27228"/>
                </a:lnTo>
                <a:lnTo>
                  <a:pt x="79128" y="27608"/>
                </a:lnTo>
                <a:lnTo>
                  <a:pt x="78965" y="28097"/>
                </a:lnTo>
                <a:lnTo>
                  <a:pt x="78802" y="28532"/>
                </a:lnTo>
                <a:lnTo>
                  <a:pt x="78747" y="29021"/>
                </a:lnTo>
                <a:lnTo>
                  <a:pt x="78693" y="29510"/>
                </a:lnTo>
                <a:lnTo>
                  <a:pt x="78693" y="41684"/>
                </a:lnTo>
                <a:lnTo>
                  <a:pt x="78693" y="42010"/>
                </a:lnTo>
                <a:lnTo>
                  <a:pt x="78639" y="42390"/>
                </a:lnTo>
                <a:lnTo>
                  <a:pt x="78530" y="42716"/>
                </a:lnTo>
                <a:lnTo>
                  <a:pt x="78367" y="43042"/>
                </a:lnTo>
                <a:lnTo>
                  <a:pt x="78204" y="43368"/>
                </a:lnTo>
                <a:lnTo>
                  <a:pt x="77986" y="43640"/>
                </a:lnTo>
                <a:lnTo>
                  <a:pt x="77769" y="43912"/>
                </a:lnTo>
                <a:lnTo>
                  <a:pt x="77497" y="44183"/>
                </a:lnTo>
                <a:lnTo>
                  <a:pt x="77226" y="44401"/>
                </a:lnTo>
                <a:lnTo>
                  <a:pt x="76899" y="44618"/>
                </a:lnTo>
                <a:lnTo>
                  <a:pt x="76573" y="44781"/>
                </a:lnTo>
                <a:lnTo>
                  <a:pt x="76193" y="44944"/>
                </a:lnTo>
                <a:lnTo>
                  <a:pt x="75813" y="45053"/>
                </a:lnTo>
                <a:lnTo>
                  <a:pt x="75432" y="45107"/>
                </a:lnTo>
                <a:lnTo>
                  <a:pt x="74997" y="45162"/>
                </a:lnTo>
                <a:lnTo>
                  <a:pt x="74563" y="45216"/>
                </a:lnTo>
                <a:lnTo>
                  <a:pt x="74182" y="45162"/>
                </a:lnTo>
                <a:lnTo>
                  <a:pt x="73747" y="45107"/>
                </a:lnTo>
                <a:lnTo>
                  <a:pt x="73367" y="45053"/>
                </a:lnTo>
                <a:lnTo>
                  <a:pt x="72987" y="44944"/>
                </a:lnTo>
                <a:lnTo>
                  <a:pt x="72606" y="44781"/>
                </a:lnTo>
                <a:lnTo>
                  <a:pt x="72280" y="44618"/>
                </a:lnTo>
                <a:lnTo>
                  <a:pt x="71954" y="44401"/>
                </a:lnTo>
                <a:lnTo>
                  <a:pt x="71682" y="44183"/>
                </a:lnTo>
                <a:lnTo>
                  <a:pt x="71411" y="43912"/>
                </a:lnTo>
                <a:lnTo>
                  <a:pt x="71139" y="43640"/>
                </a:lnTo>
                <a:lnTo>
                  <a:pt x="70976" y="43368"/>
                </a:lnTo>
                <a:lnTo>
                  <a:pt x="70758" y="43042"/>
                </a:lnTo>
                <a:lnTo>
                  <a:pt x="70650" y="42716"/>
                </a:lnTo>
                <a:lnTo>
                  <a:pt x="70541" y="42390"/>
                </a:lnTo>
                <a:lnTo>
                  <a:pt x="70487" y="42010"/>
                </a:lnTo>
                <a:lnTo>
                  <a:pt x="70432" y="41684"/>
                </a:lnTo>
                <a:lnTo>
                  <a:pt x="70432" y="4783"/>
                </a:lnTo>
                <a:lnTo>
                  <a:pt x="70432" y="4294"/>
                </a:lnTo>
                <a:lnTo>
                  <a:pt x="70324" y="3859"/>
                </a:lnTo>
                <a:lnTo>
                  <a:pt x="70215" y="3370"/>
                </a:lnTo>
                <a:lnTo>
                  <a:pt x="70052" y="2935"/>
                </a:lnTo>
                <a:lnTo>
                  <a:pt x="69780" y="2500"/>
                </a:lnTo>
                <a:lnTo>
                  <a:pt x="69508" y="2120"/>
                </a:lnTo>
                <a:lnTo>
                  <a:pt x="69237" y="1739"/>
                </a:lnTo>
                <a:lnTo>
                  <a:pt x="68856" y="1413"/>
                </a:lnTo>
                <a:lnTo>
                  <a:pt x="68476" y="1087"/>
                </a:lnTo>
                <a:lnTo>
                  <a:pt x="68041" y="816"/>
                </a:lnTo>
                <a:lnTo>
                  <a:pt x="67606" y="544"/>
                </a:lnTo>
                <a:lnTo>
                  <a:pt x="67117" y="381"/>
                </a:lnTo>
                <a:lnTo>
                  <a:pt x="66628" y="218"/>
                </a:lnTo>
                <a:lnTo>
                  <a:pt x="66139" y="55"/>
                </a:lnTo>
                <a:lnTo>
                  <a:pt x="65596" y="0"/>
                </a:lnTo>
                <a:close/>
              </a:path>
            </a:pathLst>
          </a:custGeom>
          <a:gradFill>
            <a:gsLst>
              <a:gs pos="0">
                <a:srgbClr val="651428"/>
              </a:gs>
              <a:gs pos="23000">
                <a:srgbClr val="C9274F"/>
              </a:gs>
              <a:gs pos="49000">
                <a:srgbClr val="FF6666"/>
              </a:gs>
              <a:gs pos="77000">
                <a:srgbClr val="FFB174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defRPr/>
            </a:pPr>
            <a:endParaRPr sz="2400"/>
          </a:p>
        </p:txBody>
      </p:sp>
      <p:sp>
        <p:nvSpPr>
          <p:cNvPr id="317" name="Google Shape;317;p19"/>
          <p:cNvSpPr/>
          <p:nvPr/>
        </p:nvSpPr>
        <p:spPr bwMode="auto">
          <a:xfrm>
            <a:off x="1693340" y="3935669"/>
            <a:ext cx="957569" cy="936123"/>
          </a:xfrm>
          <a:custGeom>
            <a:avLst/>
            <a:gdLst/>
            <a:ahLst/>
            <a:cxnLst/>
            <a:rect l="l" t="t" r="r" b="b"/>
            <a:pathLst>
              <a:path w="6739" h="6739" extrusionOk="0">
                <a:moveTo>
                  <a:pt x="3043" y="0"/>
                </a:moveTo>
                <a:lnTo>
                  <a:pt x="2663" y="54"/>
                </a:lnTo>
                <a:lnTo>
                  <a:pt x="2391" y="163"/>
                </a:lnTo>
                <a:lnTo>
                  <a:pt x="2065" y="272"/>
                </a:lnTo>
                <a:lnTo>
                  <a:pt x="1467" y="543"/>
                </a:lnTo>
                <a:lnTo>
                  <a:pt x="978" y="978"/>
                </a:lnTo>
                <a:lnTo>
                  <a:pt x="598" y="1467"/>
                </a:lnTo>
                <a:lnTo>
                  <a:pt x="272" y="2065"/>
                </a:lnTo>
                <a:lnTo>
                  <a:pt x="163" y="2391"/>
                </a:lnTo>
                <a:lnTo>
                  <a:pt x="54" y="2663"/>
                </a:lnTo>
                <a:lnTo>
                  <a:pt x="0" y="3043"/>
                </a:lnTo>
                <a:lnTo>
                  <a:pt x="0" y="3369"/>
                </a:lnTo>
                <a:lnTo>
                  <a:pt x="0" y="3696"/>
                </a:lnTo>
                <a:lnTo>
                  <a:pt x="54" y="4076"/>
                </a:lnTo>
                <a:lnTo>
                  <a:pt x="163" y="4348"/>
                </a:lnTo>
                <a:lnTo>
                  <a:pt x="272" y="4674"/>
                </a:lnTo>
                <a:lnTo>
                  <a:pt x="598" y="5272"/>
                </a:lnTo>
                <a:lnTo>
                  <a:pt x="978" y="5761"/>
                </a:lnTo>
                <a:lnTo>
                  <a:pt x="1467" y="6141"/>
                </a:lnTo>
                <a:lnTo>
                  <a:pt x="2065" y="6467"/>
                </a:lnTo>
                <a:lnTo>
                  <a:pt x="2391" y="6576"/>
                </a:lnTo>
                <a:lnTo>
                  <a:pt x="2663" y="6685"/>
                </a:lnTo>
                <a:lnTo>
                  <a:pt x="3043" y="6739"/>
                </a:lnTo>
                <a:lnTo>
                  <a:pt x="3696" y="6739"/>
                </a:lnTo>
                <a:lnTo>
                  <a:pt x="4076" y="6685"/>
                </a:lnTo>
                <a:lnTo>
                  <a:pt x="4348" y="6576"/>
                </a:lnTo>
                <a:lnTo>
                  <a:pt x="4674" y="6467"/>
                </a:lnTo>
                <a:lnTo>
                  <a:pt x="5272" y="6141"/>
                </a:lnTo>
                <a:lnTo>
                  <a:pt x="5761" y="5761"/>
                </a:lnTo>
                <a:lnTo>
                  <a:pt x="6141" y="5272"/>
                </a:lnTo>
                <a:lnTo>
                  <a:pt x="6467" y="4674"/>
                </a:lnTo>
                <a:lnTo>
                  <a:pt x="6576" y="4348"/>
                </a:lnTo>
                <a:lnTo>
                  <a:pt x="6685" y="4076"/>
                </a:lnTo>
                <a:lnTo>
                  <a:pt x="6739" y="3696"/>
                </a:lnTo>
                <a:lnTo>
                  <a:pt x="6739" y="3369"/>
                </a:lnTo>
                <a:lnTo>
                  <a:pt x="6739" y="3043"/>
                </a:lnTo>
                <a:lnTo>
                  <a:pt x="6685" y="2663"/>
                </a:lnTo>
                <a:lnTo>
                  <a:pt x="6576" y="2391"/>
                </a:lnTo>
                <a:lnTo>
                  <a:pt x="6467" y="2065"/>
                </a:lnTo>
                <a:lnTo>
                  <a:pt x="6141" y="1467"/>
                </a:lnTo>
                <a:lnTo>
                  <a:pt x="5761" y="978"/>
                </a:lnTo>
                <a:lnTo>
                  <a:pt x="5272" y="543"/>
                </a:lnTo>
                <a:lnTo>
                  <a:pt x="4674" y="272"/>
                </a:lnTo>
                <a:lnTo>
                  <a:pt x="4348" y="163"/>
                </a:lnTo>
                <a:lnTo>
                  <a:pt x="4076" y="54"/>
                </a:lnTo>
                <a:lnTo>
                  <a:pt x="3696" y="0"/>
                </a:lnTo>
                <a:close/>
              </a:path>
            </a:pathLst>
          </a:custGeom>
          <a:solidFill>
            <a:srgbClr val="651428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defRPr/>
            </a:pPr>
            <a:endParaRPr sz="2400"/>
          </a:p>
        </p:txBody>
      </p:sp>
      <p:sp>
        <p:nvSpPr>
          <p:cNvPr id="318" name="Google Shape;318;p19"/>
          <p:cNvSpPr/>
          <p:nvPr/>
        </p:nvSpPr>
        <p:spPr bwMode="auto">
          <a:xfrm>
            <a:off x="4067979" y="4788671"/>
            <a:ext cx="957711" cy="943763"/>
          </a:xfrm>
          <a:custGeom>
            <a:avLst/>
            <a:gdLst/>
            <a:ahLst/>
            <a:cxnLst/>
            <a:rect l="l" t="t" r="r" b="b"/>
            <a:pathLst>
              <a:path w="6740" h="6794" extrusionOk="0">
                <a:moveTo>
                  <a:pt x="3370" y="1"/>
                </a:moveTo>
                <a:lnTo>
                  <a:pt x="3044" y="55"/>
                </a:lnTo>
                <a:lnTo>
                  <a:pt x="2664" y="109"/>
                </a:lnTo>
                <a:lnTo>
                  <a:pt x="2392" y="164"/>
                </a:lnTo>
                <a:lnTo>
                  <a:pt x="2066" y="272"/>
                </a:lnTo>
                <a:lnTo>
                  <a:pt x="1468" y="598"/>
                </a:lnTo>
                <a:lnTo>
                  <a:pt x="979" y="1033"/>
                </a:lnTo>
                <a:lnTo>
                  <a:pt x="598" y="1522"/>
                </a:lnTo>
                <a:lnTo>
                  <a:pt x="272" y="2066"/>
                </a:lnTo>
                <a:lnTo>
                  <a:pt x="164" y="2392"/>
                </a:lnTo>
                <a:lnTo>
                  <a:pt x="55" y="2718"/>
                </a:lnTo>
                <a:lnTo>
                  <a:pt x="1" y="3044"/>
                </a:lnTo>
                <a:lnTo>
                  <a:pt x="1" y="3370"/>
                </a:lnTo>
                <a:lnTo>
                  <a:pt x="1" y="3750"/>
                </a:lnTo>
                <a:lnTo>
                  <a:pt x="55" y="4076"/>
                </a:lnTo>
                <a:lnTo>
                  <a:pt x="164" y="4403"/>
                </a:lnTo>
                <a:lnTo>
                  <a:pt x="272" y="4729"/>
                </a:lnTo>
                <a:lnTo>
                  <a:pt x="598" y="5272"/>
                </a:lnTo>
                <a:lnTo>
                  <a:pt x="979" y="5761"/>
                </a:lnTo>
                <a:lnTo>
                  <a:pt x="1468" y="6196"/>
                </a:lnTo>
                <a:lnTo>
                  <a:pt x="2066" y="6522"/>
                </a:lnTo>
                <a:lnTo>
                  <a:pt x="2392" y="6631"/>
                </a:lnTo>
                <a:lnTo>
                  <a:pt x="2664" y="6685"/>
                </a:lnTo>
                <a:lnTo>
                  <a:pt x="3044" y="6739"/>
                </a:lnTo>
                <a:lnTo>
                  <a:pt x="3370" y="6794"/>
                </a:lnTo>
                <a:lnTo>
                  <a:pt x="3696" y="6739"/>
                </a:lnTo>
                <a:lnTo>
                  <a:pt x="4077" y="6685"/>
                </a:lnTo>
                <a:lnTo>
                  <a:pt x="4348" y="6631"/>
                </a:lnTo>
                <a:lnTo>
                  <a:pt x="4674" y="6522"/>
                </a:lnTo>
                <a:lnTo>
                  <a:pt x="5272" y="6196"/>
                </a:lnTo>
                <a:lnTo>
                  <a:pt x="5761" y="5761"/>
                </a:lnTo>
                <a:lnTo>
                  <a:pt x="6142" y="5272"/>
                </a:lnTo>
                <a:lnTo>
                  <a:pt x="6468" y="4729"/>
                </a:lnTo>
                <a:lnTo>
                  <a:pt x="6576" y="4403"/>
                </a:lnTo>
                <a:lnTo>
                  <a:pt x="6685" y="4076"/>
                </a:lnTo>
                <a:lnTo>
                  <a:pt x="6739" y="3750"/>
                </a:lnTo>
                <a:lnTo>
                  <a:pt x="6739" y="3370"/>
                </a:lnTo>
                <a:lnTo>
                  <a:pt x="6739" y="3044"/>
                </a:lnTo>
                <a:lnTo>
                  <a:pt x="6685" y="2718"/>
                </a:lnTo>
                <a:lnTo>
                  <a:pt x="6576" y="2392"/>
                </a:lnTo>
                <a:lnTo>
                  <a:pt x="6468" y="2066"/>
                </a:lnTo>
                <a:lnTo>
                  <a:pt x="6142" y="1522"/>
                </a:lnTo>
                <a:lnTo>
                  <a:pt x="5761" y="1033"/>
                </a:lnTo>
                <a:lnTo>
                  <a:pt x="5272" y="598"/>
                </a:lnTo>
                <a:lnTo>
                  <a:pt x="4674" y="272"/>
                </a:lnTo>
                <a:lnTo>
                  <a:pt x="4348" y="164"/>
                </a:lnTo>
                <a:lnTo>
                  <a:pt x="4077" y="109"/>
                </a:lnTo>
                <a:lnTo>
                  <a:pt x="3696" y="55"/>
                </a:lnTo>
                <a:lnTo>
                  <a:pt x="3370" y="1"/>
                </a:lnTo>
                <a:close/>
              </a:path>
            </a:pathLst>
          </a:custGeom>
          <a:solidFill>
            <a:srgbClr val="C9274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2400" dirty="0">
                <a:solidFill>
                  <a:schemeClr val="bg1"/>
                </a:solidFill>
              </a:rPr>
              <a:t>T0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19" name="Google Shape;319;p19"/>
          <p:cNvSpPr/>
          <p:nvPr/>
        </p:nvSpPr>
        <p:spPr bwMode="auto">
          <a:xfrm>
            <a:off x="9259758" y="2576898"/>
            <a:ext cx="957569" cy="943903"/>
          </a:xfrm>
          <a:custGeom>
            <a:avLst/>
            <a:gdLst/>
            <a:ahLst/>
            <a:cxnLst/>
            <a:rect l="l" t="t" r="r" b="b"/>
            <a:pathLst>
              <a:path w="6739" h="6795" extrusionOk="0">
                <a:moveTo>
                  <a:pt x="3369" y="1"/>
                </a:moveTo>
                <a:lnTo>
                  <a:pt x="3043" y="55"/>
                </a:lnTo>
                <a:lnTo>
                  <a:pt x="2663" y="110"/>
                </a:lnTo>
                <a:lnTo>
                  <a:pt x="2391" y="164"/>
                </a:lnTo>
                <a:lnTo>
                  <a:pt x="2065" y="273"/>
                </a:lnTo>
                <a:lnTo>
                  <a:pt x="1467" y="599"/>
                </a:lnTo>
                <a:lnTo>
                  <a:pt x="978" y="1034"/>
                </a:lnTo>
                <a:lnTo>
                  <a:pt x="598" y="1523"/>
                </a:lnTo>
                <a:lnTo>
                  <a:pt x="272" y="2066"/>
                </a:lnTo>
                <a:lnTo>
                  <a:pt x="163" y="2392"/>
                </a:lnTo>
                <a:lnTo>
                  <a:pt x="54" y="2718"/>
                </a:lnTo>
                <a:lnTo>
                  <a:pt x="0" y="3044"/>
                </a:lnTo>
                <a:lnTo>
                  <a:pt x="0" y="3370"/>
                </a:lnTo>
                <a:lnTo>
                  <a:pt x="0" y="3751"/>
                </a:lnTo>
                <a:lnTo>
                  <a:pt x="54" y="4077"/>
                </a:lnTo>
                <a:lnTo>
                  <a:pt x="163" y="4403"/>
                </a:lnTo>
                <a:lnTo>
                  <a:pt x="272" y="4729"/>
                </a:lnTo>
                <a:lnTo>
                  <a:pt x="598" y="5273"/>
                </a:lnTo>
                <a:lnTo>
                  <a:pt x="978" y="5762"/>
                </a:lnTo>
                <a:lnTo>
                  <a:pt x="1467" y="6196"/>
                </a:lnTo>
                <a:lnTo>
                  <a:pt x="2065" y="6522"/>
                </a:lnTo>
                <a:lnTo>
                  <a:pt x="2391" y="6631"/>
                </a:lnTo>
                <a:lnTo>
                  <a:pt x="2663" y="6685"/>
                </a:lnTo>
                <a:lnTo>
                  <a:pt x="3043" y="6740"/>
                </a:lnTo>
                <a:lnTo>
                  <a:pt x="3369" y="6794"/>
                </a:lnTo>
                <a:lnTo>
                  <a:pt x="3696" y="6740"/>
                </a:lnTo>
                <a:lnTo>
                  <a:pt x="4076" y="6685"/>
                </a:lnTo>
                <a:lnTo>
                  <a:pt x="4348" y="6631"/>
                </a:lnTo>
                <a:lnTo>
                  <a:pt x="4674" y="6522"/>
                </a:lnTo>
                <a:lnTo>
                  <a:pt x="5272" y="6196"/>
                </a:lnTo>
                <a:lnTo>
                  <a:pt x="5761" y="5762"/>
                </a:lnTo>
                <a:lnTo>
                  <a:pt x="6141" y="5273"/>
                </a:lnTo>
                <a:lnTo>
                  <a:pt x="6467" y="4729"/>
                </a:lnTo>
                <a:lnTo>
                  <a:pt x="6576" y="4403"/>
                </a:lnTo>
                <a:lnTo>
                  <a:pt x="6685" y="4077"/>
                </a:lnTo>
                <a:lnTo>
                  <a:pt x="6739" y="3751"/>
                </a:lnTo>
                <a:lnTo>
                  <a:pt x="6739" y="3370"/>
                </a:lnTo>
                <a:lnTo>
                  <a:pt x="6739" y="3044"/>
                </a:lnTo>
                <a:lnTo>
                  <a:pt x="6685" y="2718"/>
                </a:lnTo>
                <a:lnTo>
                  <a:pt x="6576" y="2392"/>
                </a:lnTo>
                <a:lnTo>
                  <a:pt x="6467" y="2066"/>
                </a:lnTo>
                <a:lnTo>
                  <a:pt x="6141" y="1523"/>
                </a:lnTo>
                <a:lnTo>
                  <a:pt x="5761" y="1034"/>
                </a:lnTo>
                <a:lnTo>
                  <a:pt x="5272" y="599"/>
                </a:lnTo>
                <a:lnTo>
                  <a:pt x="4674" y="273"/>
                </a:lnTo>
                <a:lnTo>
                  <a:pt x="4348" y="164"/>
                </a:lnTo>
                <a:lnTo>
                  <a:pt x="4076" y="110"/>
                </a:lnTo>
                <a:lnTo>
                  <a:pt x="3696" y="55"/>
                </a:lnTo>
                <a:lnTo>
                  <a:pt x="336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defRPr/>
            </a:pPr>
            <a:endParaRPr sz="2400"/>
          </a:p>
        </p:txBody>
      </p:sp>
      <p:sp>
        <p:nvSpPr>
          <p:cNvPr id="320" name="Google Shape;320;p19"/>
          <p:cNvSpPr/>
          <p:nvPr/>
        </p:nvSpPr>
        <p:spPr bwMode="auto">
          <a:xfrm>
            <a:off x="7917492" y="4240187"/>
            <a:ext cx="957569" cy="943903"/>
          </a:xfrm>
          <a:custGeom>
            <a:avLst/>
            <a:gdLst/>
            <a:ahLst/>
            <a:cxnLst/>
            <a:rect l="l" t="t" r="r" b="b"/>
            <a:pathLst>
              <a:path w="6739" h="6795" extrusionOk="0">
                <a:moveTo>
                  <a:pt x="3369" y="1"/>
                </a:moveTo>
                <a:lnTo>
                  <a:pt x="3043" y="55"/>
                </a:lnTo>
                <a:lnTo>
                  <a:pt x="2663" y="110"/>
                </a:lnTo>
                <a:lnTo>
                  <a:pt x="2391" y="164"/>
                </a:lnTo>
                <a:lnTo>
                  <a:pt x="2065" y="273"/>
                </a:lnTo>
                <a:lnTo>
                  <a:pt x="1467" y="599"/>
                </a:lnTo>
                <a:lnTo>
                  <a:pt x="978" y="1034"/>
                </a:lnTo>
                <a:lnTo>
                  <a:pt x="598" y="1523"/>
                </a:lnTo>
                <a:lnTo>
                  <a:pt x="272" y="2066"/>
                </a:lnTo>
                <a:lnTo>
                  <a:pt x="163" y="2392"/>
                </a:lnTo>
                <a:lnTo>
                  <a:pt x="54" y="2718"/>
                </a:lnTo>
                <a:lnTo>
                  <a:pt x="0" y="3044"/>
                </a:lnTo>
                <a:lnTo>
                  <a:pt x="0" y="3370"/>
                </a:lnTo>
                <a:lnTo>
                  <a:pt x="0" y="3751"/>
                </a:lnTo>
                <a:lnTo>
                  <a:pt x="54" y="4077"/>
                </a:lnTo>
                <a:lnTo>
                  <a:pt x="163" y="4403"/>
                </a:lnTo>
                <a:lnTo>
                  <a:pt x="272" y="4729"/>
                </a:lnTo>
                <a:lnTo>
                  <a:pt x="598" y="5273"/>
                </a:lnTo>
                <a:lnTo>
                  <a:pt x="978" y="5762"/>
                </a:lnTo>
                <a:lnTo>
                  <a:pt x="1467" y="6196"/>
                </a:lnTo>
                <a:lnTo>
                  <a:pt x="2065" y="6522"/>
                </a:lnTo>
                <a:lnTo>
                  <a:pt x="2391" y="6631"/>
                </a:lnTo>
                <a:lnTo>
                  <a:pt x="2663" y="6685"/>
                </a:lnTo>
                <a:lnTo>
                  <a:pt x="3043" y="6740"/>
                </a:lnTo>
                <a:lnTo>
                  <a:pt x="3369" y="6794"/>
                </a:lnTo>
                <a:lnTo>
                  <a:pt x="3696" y="6740"/>
                </a:lnTo>
                <a:lnTo>
                  <a:pt x="4076" y="6685"/>
                </a:lnTo>
                <a:lnTo>
                  <a:pt x="4348" y="6631"/>
                </a:lnTo>
                <a:lnTo>
                  <a:pt x="4674" y="6522"/>
                </a:lnTo>
                <a:lnTo>
                  <a:pt x="5272" y="6196"/>
                </a:lnTo>
                <a:lnTo>
                  <a:pt x="5761" y="5762"/>
                </a:lnTo>
                <a:lnTo>
                  <a:pt x="6141" y="5273"/>
                </a:lnTo>
                <a:lnTo>
                  <a:pt x="6467" y="4729"/>
                </a:lnTo>
                <a:lnTo>
                  <a:pt x="6576" y="4403"/>
                </a:lnTo>
                <a:lnTo>
                  <a:pt x="6685" y="4077"/>
                </a:lnTo>
                <a:lnTo>
                  <a:pt x="6739" y="3751"/>
                </a:lnTo>
                <a:lnTo>
                  <a:pt x="6739" y="3370"/>
                </a:lnTo>
                <a:lnTo>
                  <a:pt x="6739" y="3044"/>
                </a:lnTo>
                <a:lnTo>
                  <a:pt x="6685" y="2718"/>
                </a:lnTo>
                <a:lnTo>
                  <a:pt x="6576" y="2392"/>
                </a:lnTo>
                <a:lnTo>
                  <a:pt x="6467" y="2066"/>
                </a:lnTo>
                <a:lnTo>
                  <a:pt x="6141" y="1523"/>
                </a:lnTo>
                <a:lnTo>
                  <a:pt x="5761" y="1034"/>
                </a:lnTo>
                <a:lnTo>
                  <a:pt x="5272" y="599"/>
                </a:lnTo>
                <a:lnTo>
                  <a:pt x="4674" y="273"/>
                </a:lnTo>
                <a:lnTo>
                  <a:pt x="4348" y="164"/>
                </a:lnTo>
                <a:lnTo>
                  <a:pt x="4076" y="110"/>
                </a:lnTo>
                <a:lnTo>
                  <a:pt x="3696" y="55"/>
                </a:lnTo>
                <a:lnTo>
                  <a:pt x="3369" y="1"/>
                </a:lnTo>
                <a:close/>
              </a:path>
            </a:pathLst>
          </a:custGeom>
          <a:solidFill>
            <a:srgbClr val="FFB17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defRPr/>
            </a:pPr>
            <a:endParaRPr sz="2400"/>
          </a:p>
        </p:txBody>
      </p:sp>
      <p:sp>
        <p:nvSpPr>
          <p:cNvPr id="321" name="Google Shape;321;p19"/>
          <p:cNvSpPr/>
          <p:nvPr/>
        </p:nvSpPr>
        <p:spPr bwMode="auto">
          <a:xfrm>
            <a:off x="6717429" y="1483332"/>
            <a:ext cx="957569" cy="943763"/>
          </a:xfrm>
          <a:custGeom>
            <a:avLst/>
            <a:gdLst/>
            <a:ahLst/>
            <a:cxnLst/>
            <a:rect l="l" t="t" r="r" b="b"/>
            <a:pathLst>
              <a:path w="6739" h="6794" extrusionOk="0">
                <a:moveTo>
                  <a:pt x="3369" y="1"/>
                </a:moveTo>
                <a:lnTo>
                  <a:pt x="3043" y="55"/>
                </a:lnTo>
                <a:lnTo>
                  <a:pt x="2663" y="109"/>
                </a:lnTo>
                <a:lnTo>
                  <a:pt x="2391" y="164"/>
                </a:lnTo>
                <a:lnTo>
                  <a:pt x="2065" y="272"/>
                </a:lnTo>
                <a:lnTo>
                  <a:pt x="1467" y="598"/>
                </a:lnTo>
                <a:lnTo>
                  <a:pt x="978" y="1033"/>
                </a:lnTo>
                <a:lnTo>
                  <a:pt x="598" y="1522"/>
                </a:lnTo>
                <a:lnTo>
                  <a:pt x="272" y="2066"/>
                </a:lnTo>
                <a:lnTo>
                  <a:pt x="163" y="2392"/>
                </a:lnTo>
                <a:lnTo>
                  <a:pt x="54" y="2718"/>
                </a:lnTo>
                <a:lnTo>
                  <a:pt x="0" y="3044"/>
                </a:lnTo>
                <a:lnTo>
                  <a:pt x="0" y="3370"/>
                </a:lnTo>
                <a:lnTo>
                  <a:pt x="0" y="3751"/>
                </a:lnTo>
                <a:lnTo>
                  <a:pt x="54" y="4077"/>
                </a:lnTo>
                <a:lnTo>
                  <a:pt x="163" y="4403"/>
                </a:lnTo>
                <a:lnTo>
                  <a:pt x="272" y="4729"/>
                </a:lnTo>
                <a:lnTo>
                  <a:pt x="598" y="5272"/>
                </a:lnTo>
                <a:lnTo>
                  <a:pt x="978" y="5761"/>
                </a:lnTo>
                <a:lnTo>
                  <a:pt x="1467" y="6196"/>
                </a:lnTo>
                <a:lnTo>
                  <a:pt x="2065" y="6522"/>
                </a:lnTo>
                <a:lnTo>
                  <a:pt x="2391" y="6631"/>
                </a:lnTo>
                <a:lnTo>
                  <a:pt x="2663" y="6685"/>
                </a:lnTo>
                <a:lnTo>
                  <a:pt x="3043" y="6740"/>
                </a:lnTo>
                <a:lnTo>
                  <a:pt x="3369" y="6794"/>
                </a:lnTo>
                <a:lnTo>
                  <a:pt x="3696" y="6740"/>
                </a:lnTo>
                <a:lnTo>
                  <a:pt x="4076" y="6685"/>
                </a:lnTo>
                <a:lnTo>
                  <a:pt x="4348" y="6631"/>
                </a:lnTo>
                <a:lnTo>
                  <a:pt x="4674" y="6522"/>
                </a:lnTo>
                <a:lnTo>
                  <a:pt x="5272" y="6196"/>
                </a:lnTo>
                <a:lnTo>
                  <a:pt x="5761" y="5761"/>
                </a:lnTo>
                <a:lnTo>
                  <a:pt x="6141" y="5272"/>
                </a:lnTo>
                <a:lnTo>
                  <a:pt x="6467" y="4729"/>
                </a:lnTo>
                <a:lnTo>
                  <a:pt x="6576" y="4403"/>
                </a:lnTo>
                <a:lnTo>
                  <a:pt x="6685" y="4077"/>
                </a:lnTo>
                <a:lnTo>
                  <a:pt x="6739" y="3751"/>
                </a:lnTo>
                <a:lnTo>
                  <a:pt x="6739" y="3370"/>
                </a:lnTo>
                <a:lnTo>
                  <a:pt x="6739" y="3044"/>
                </a:lnTo>
                <a:lnTo>
                  <a:pt x="6685" y="2718"/>
                </a:lnTo>
                <a:lnTo>
                  <a:pt x="6576" y="2392"/>
                </a:lnTo>
                <a:lnTo>
                  <a:pt x="6467" y="2066"/>
                </a:lnTo>
                <a:lnTo>
                  <a:pt x="6141" y="1522"/>
                </a:lnTo>
                <a:lnTo>
                  <a:pt x="5761" y="1033"/>
                </a:lnTo>
                <a:lnTo>
                  <a:pt x="5272" y="598"/>
                </a:lnTo>
                <a:lnTo>
                  <a:pt x="4674" y="272"/>
                </a:lnTo>
                <a:lnTo>
                  <a:pt x="4348" y="164"/>
                </a:lnTo>
                <a:lnTo>
                  <a:pt x="4076" y="109"/>
                </a:lnTo>
                <a:lnTo>
                  <a:pt x="3696" y="55"/>
                </a:lnTo>
                <a:lnTo>
                  <a:pt x="3369" y="1"/>
                </a:lnTo>
                <a:close/>
              </a:path>
            </a:pathLst>
          </a:custGeom>
          <a:solidFill>
            <a:srgbClr val="FFB17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2400" dirty="0">
                <a:solidFill>
                  <a:schemeClr val="bg1"/>
                </a:solidFill>
              </a:rPr>
              <a:t>T3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22" name="Google Shape;322;p19"/>
          <p:cNvSpPr/>
          <p:nvPr/>
        </p:nvSpPr>
        <p:spPr bwMode="auto">
          <a:xfrm>
            <a:off x="5937278" y="3463788"/>
            <a:ext cx="957711" cy="943763"/>
          </a:xfrm>
          <a:custGeom>
            <a:avLst/>
            <a:gdLst/>
            <a:ahLst/>
            <a:cxnLst/>
            <a:rect l="l" t="t" r="r" b="b"/>
            <a:pathLst>
              <a:path w="6740" h="6794" extrusionOk="0">
                <a:moveTo>
                  <a:pt x="3370" y="1"/>
                </a:moveTo>
                <a:lnTo>
                  <a:pt x="3044" y="55"/>
                </a:lnTo>
                <a:lnTo>
                  <a:pt x="2663" y="109"/>
                </a:lnTo>
                <a:lnTo>
                  <a:pt x="2392" y="164"/>
                </a:lnTo>
                <a:lnTo>
                  <a:pt x="2066" y="272"/>
                </a:lnTo>
                <a:lnTo>
                  <a:pt x="1468" y="599"/>
                </a:lnTo>
                <a:lnTo>
                  <a:pt x="979" y="1033"/>
                </a:lnTo>
                <a:lnTo>
                  <a:pt x="598" y="1522"/>
                </a:lnTo>
                <a:lnTo>
                  <a:pt x="272" y="2066"/>
                </a:lnTo>
                <a:lnTo>
                  <a:pt x="164" y="2392"/>
                </a:lnTo>
                <a:lnTo>
                  <a:pt x="55" y="2718"/>
                </a:lnTo>
                <a:lnTo>
                  <a:pt x="0" y="3044"/>
                </a:lnTo>
                <a:lnTo>
                  <a:pt x="0" y="3370"/>
                </a:lnTo>
                <a:lnTo>
                  <a:pt x="0" y="3751"/>
                </a:lnTo>
                <a:lnTo>
                  <a:pt x="55" y="4077"/>
                </a:lnTo>
                <a:lnTo>
                  <a:pt x="164" y="4403"/>
                </a:lnTo>
                <a:lnTo>
                  <a:pt x="272" y="4729"/>
                </a:lnTo>
                <a:lnTo>
                  <a:pt x="598" y="5272"/>
                </a:lnTo>
                <a:lnTo>
                  <a:pt x="979" y="5761"/>
                </a:lnTo>
                <a:lnTo>
                  <a:pt x="1468" y="6196"/>
                </a:lnTo>
                <a:lnTo>
                  <a:pt x="2066" y="6522"/>
                </a:lnTo>
                <a:lnTo>
                  <a:pt x="2392" y="6631"/>
                </a:lnTo>
                <a:lnTo>
                  <a:pt x="2663" y="6685"/>
                </a:lnTo>
                <a:lnTo>
                  <a:pt x="3044" y="6740"/>
                </a:lnTo>
                <a:lnTo>
                  <a:pt x="3370" y="6794"/>
                </a:lnTo>
                <a:lnTo>
                  <a:pt x="3696" y="6740"/>
                </a:lnTo>
                <a:lnTo>
                  <a:pt x="4076" y="6685"/>
                </a:lnTo>
                <a:lnTo>
                  <a:pt x="4348" y="6631"/>
                </a:lnTo>
                <a:lnTo>
                  <a:pt x="4674" y="6522"/>
                </a:lnTo>
                <a:lnTo>
                  <a:pt x="5272" y="6196"/>
                </a:lnTo>
                <a:lnTo>
                  <a:pt x="5761" y="5761"/>
                </a:lnTo>
                <a:lnTo>
                  <a:pt x="6142" y="5272"/>
                </a:lnTo>
                <a:lnTo>
                  <a:pt x="6468" y="4729"/>
                </a:lnTo>
                <a:lnTo>
                  <a:pt x="6576" y="4403"/>
                </a:lnTo>
                <a:lnTo>
                  <a:pt x="6685" y="4077"/>
                </a:lnTo>
                <a:lnTo>
                  <a:pt x="6739" y="3751"/>
                </a:lnTo>
                <a:lnTo>
                  <a:pt x="6739" y="3370"/>
                </a:lnTo>
                <a:lnTo>
                  <a:pt x="6739" y="3044"/>
                </a:lnTo>
                <a:lnTo>
                  <a:pt x="6685" y="2718"/>
                </a:lnTo>
                <a:lnTo>
                  <a:pt x="6576" y="2392"/>
                </a:lnTo>
                <a:lnTo>
                  <a:pt x="6468" y="2066"/>
                </a:lnTo>
                <a:lnTo>
                  <a:pt x="6142" y="1522"/>
                </a:lnTo>
                <a:lnTo>
                  <a:pt x="5761" y="1033"/>
                </a:lnTo>
                <a:lnTo>
                  <a:pt x="5272" y="599"/>
                </a:lnTo>
                <a:lnTo>
                  <a:pt x="4674" y="272"/>
                </a:lnTo>
                <a:lnTo>
                  <a:pt x="4348" y="164"/>
                </a:lnTo>
                <a:lnTo>
                  <a:pt x="4076" y="109"/>
                </a:lnTo>
                <a:lnTo>
                  <a:pt x="3696" y="55"/>
                </a:lnTo>
                <a:lnTo>
                  <a:pt x="3370" y="1"/>
                </a:lnTo>
                <a:close/>
              </a:path>
            </a:pathLst>
          </a:custGeom>
          <a:solidFill>
            <a:srgbClr val="FF666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2400" dirty="0">
                <a:solidFill>
                  <a:schemeClr val="bg1"/>
                </a:solidFill>
              </a:rPr>
              <a:t>T2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23" name="Google Shape;323;p19"/>
          <p:cNvSpPr/>
          <p:nvPr/>
        </p:nvSpPr>
        <p:spPr bwMode="auto">
          <a:xfrm>
            <a:off x="4149113" y="2217875"/>
            <a:ext cx="957711" cy="943903"/>
          </a:xfrm>
          <a:custGeom>
            <a:avLst/>
            <a:gdLst/>
            <a:ahLst/>
            <a:cxnLst/>
            <a:rect l="l" t="t" r="r" b="b"/>
            <a:pathLst>
              <a:path w="6740" h="6795" extrusionOk="0">
                <a:moveTo>
                  <a:pt x="3370" y="1"/>
                </a:moveTo>
                <a:lnTo>
                  <a:pt x="3044" y="55"/>
                </a:lnTo>
                <a:lnTo>
                  <a:pt x="2664" y="110"/>
                </a:lnTo>
                <a:lnTo>
                  <a:pt x="2392" y="164"/>
                </a:lnTo>
                <a:lnTo>
                  <a:pt x="2066" y="273"/>
                </a:lnTo>
                <a:lnTo>
                  <a:pt x="1468" y="599"/>
                </a:lnTo>
                <a:lnTo>
                  <a:pt x="979" y="1033"/>
                </a:lnTo>
                <a:lnTo>
                  <a:pt x="599" y="1523"/>
                </a:lnTo>
                <a:lnTo>
                  <a:pt x="273" y="2066"/>
                </a:lnTo>
                <a:lnTo>
                  <a:pt x="164" y="2392"/>
                </a:lnTo>
                <a:lnTo>
                  <a:pt x="55" y="2718"/>
                </a:lnTo>
                <a:lnTo>
                  <a:pt x="1" y="3044"/>
                </a:lnTo>
                <a:lnTo>
                  <a:pt x="1" y="3370"/>
                </a:lnTo>
                <a:lnTo>
                  <a:pt x="1" y="3751"/>
                </a:lnTo>
                <a:lnTo>
                  <a:pt x="55" y="4077"/>
                </a:lnTo>
                <a:lnTo>
                  <a:pt x="164" y="4403"/>
                </a:lnTo>
                <a:lnTo>
                  <a:pt x="273" y="4729"/>
                </a:lnTo>
                <a:lnTo>
                  <a:pt x="599" y="5272"/>
                </a:lnTo>
                <a:lnTo>
                  <a:pt x="979" y="5761"/>
                </a:lnTo>
                <a:lnTo>
                  <a:pt x="1468" y="6196"/>
                </a:lnTo>
                <a:lnTo>
                  <a:pt x="2066" y="6522"/>
                </a:lnTo>
                <a:lnTo>
                  <a:pt x="2392" y="6631"/>
                </a:lnTo>
                <a:lnTo>
                  <a:pt x="2664" y="6685"/>
                </a:lnTo>
                <a:lnTo>
                  <a:pt x="3044" y="6740"/>
                </a:lnTo>
                <a:lnTo>
                  <a:pt x="3370" y="6794"/>
                </a:lnTo>
                <a:lnTo>
                  <a:pt x="3696" y="6740"/>
                </a:lnTo>
                <a:lnTo>
                  <a:pt x="4077" y="6685"/>
                </a:lnTo>
                <a:lnTo>
                  <a:pt x="4348" y="6631"/>
                </a:lnTo>
                <a:lnTo>
                  <a:pt x="4675" y="6522"/>
                </a:lnTo>
                <a:lnTo>
                  <a:pt x="5272" y="6196"/>
                </a:lnTo>
                <a:lnTo>
                  <a:pt x="5761" y="5761"/>
                </a:lnTo>
                <a:lnTo>
                  <a:pt x="6142" y="5272"/>
                </a:lnTo>
                <a:lnTo>
                  <a:pt x="6468" y="4729"/>
                </a:lnTo>
                <a:lnTo>
                  <a:pt x="6577" y="4403"/>
                </a:lnTo>
                <a:lnTo>
                  <a:pt x="6685" y="4077"/>
                </a:lnTo>
                <a:lnTo>
                  <a:pt x="6740" y="3751"/>
                </a:lnTo>
                <a:lnTo>
                  <a:pt x="6740" y="3370"/>
                </a:lnTo>
                <a:lnTo>
                  <a:pt x="6740" y="3044"/>
                </a:lnTo>
                <a:lnTo>
                  <a:pt x="6685" y="2718"/>
                </a:lnTo>
                <a:lnTo>
                  <a:pt x="6577" y="2392"/>
                </a:lnTo>
                <a:lnTo>
                  <a:pt x="6468" y="2066"/>
                </a:lnTo>
                <a:lnTo>
                  <a:pt x="6142" y="1523"/>
                </a:lnTo>
                <a:lnTo>
                  <a:pt x="5761" y="1033"/>
                </a:lnTo>
                <a:lnTo>
                  <a:pt x="5272" y="599"/>
                </a:lnTo>
                <a:lnTo>
                  <a:pt x="4675" y="273"/>
                </a:lnTo>
                <a:lnTo>
                  <a:pt x="4348" y="164"/>
                </a:lnTo>
                <a:lnTo>
                  <a:pt x="4077" y="110"/>
                </a:lnTo>
                <a:lnTo>
                  <a:pt x="3696" y="55"/>
                </a:lnTo>
                <a:lnTo>
                  <a:pt x="3370" y="1"/>
                </a:lnTo>
                <a:close/>
              </a:path>
            </a:pathLst>
          </a:custGeom>
          <a:solidFill>
            <a:srgbClr val="C9274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2400" dirty="0">
                <a:solidFill>
                  <a:schemeClr val="bg1"/>
                </a:solidFill>
              </a:rPr>
              <a:t>T1</a:t>
            </a:r>
            <a:endParaRPr sz="2400" dirty="0">
              <a:solidFill>
                <a:schemeClr val="bg1"/>
              </a:solidFill>
            </a:endParaRPr>
          </a:p>
        </p:txBody>
      </p:sp>
      <p:grpSp>
        <p:nvGrpSpPr>
          <p:cNvPr id="348" name="Google Shape;348;p19"/>
          <p:cNvGrpSpPr/>
          <p:nvPr/>
        </p:nvGrpSpPr>
        <p:grpSpPr bwMode="auto">
          <a:xfrm>
            <a:off x="10298110" y="2449834"/>
            <a:ext cx="437985" cy="532801"/>
            <a:chOff x="6215336" y="1495425"/>
            <a:chExt cx="194700" cy="437813"/>
          </a:xfrm>
        </p:grpSpPr>
        <p:cxnSp>
          <p:nvCxnSpPr>
            <p:cNvPr id="349" name="Google Shape;349;p19"/>
            <p:cNvCxnSpPr>
              <a:cxnSpLocks/>
            </p:cNvCxnSpPr>
            <p:nvPr/>
          </p:nvCxnSpPr>
          <p:spPr bwMode="auto">
            <a:xfrm>
              <a:off x="6410036" y="1495425"/>
              <a:ext cx="0" cy="4356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lg"/>
              <a:tailEnd type="none" w="med" len="med"/>
            </a:ln>
          </p:spPr>
        </p:cxnSp>
        <p:cxnSp>
          <p:nvCxnSpPr>
            <p:cNvPr id="350" name="Google Shape;350;p19"/>
            <p:cNvCxnSpPr>
              <a:cxnSpLocks/>
            </p:cNvCxnSpPr>
            <p:nvPr/>
          </p:nvCxnSpPr>
          <p:spPr bwMode="auto">
            <a:xfrm>
              <a:off x="6215336" y="1931138"/>
              <a:ext cx="194700" cy="21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lg"/>
              <a:tailEnd type="none" w="med" len="med"/>
            </a:ln>
          </p:spPr>
        </p:cxnSp>
      </p:grpSp>
      <p:grpSp>
        <p:nvGrpSpPr>
          <p:cNvPr id="352" name="Google Shape;352;p19"/>
          <p:cNvGrpSpPr/>
          <p:nvPr/>
        </p:nvGrpSpPr>
        <p:grpSpPr bwMode="auto">
          <a:xfrm>
            <a:off x="4969165" y="5339172"/>
            <a:ext cx="773545" cy="230907"/>
            <a:chOff x="3833686" y="3914913"/>
            <a:chExt cx="327000" cy="314100"/>
          </a:xfrm>
        </p:grpSpPr>
        <p:cxnSp>
          <p:nvCxnSpPr>
            <p:cNvPr id="353" name="Google Shape;353;p19"/>
            <p:cNvCxnSpPr>
              <a:cxnSpLocks/>
            </p:cNvCxnSpPr>
            <p:nvPr/>
          </p:nvCxnSpPr>
          <p:spPr bwMode="auto">
            <a:xfrm rot="10800000">
              <a:off x="4160686" y="3914913"/>
              <a:ext cx="0" cy="3141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354" name="Google Shape;354;p19"/>
            <p:cNvCxnSpPr>
              <a:cxnSpLocks/>
            </p:cNvCxnSpPr>
            <p:nvPr/>
          </p:nvCxnSpPr>
          <p:spPr bwMode="auto">
            <a:xfrm>
              <a:off x="3833686" y="3917125"/>
              <a:ext cx="327000" cy="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cxnSp>
        <p:nvCxnSpPr>
          <p:cNvPr id="355" name="Google Shape;355;p19"/>
          <p:cNvCxnSpPr>
            <a:cxnSpLocks/>
          </p:cNvCxnSpPr>
          <p:nvPr/>
        </p:nvCxnSpPr>
        <p:spPr bwMode="auto">
          <a:xfrm>
            <a:off x="6416273" y="4500698"/>
            <a:ext cx="0" cy="166705"/>
          </a:xfrm>
          <a:prstGeom prst="straightConnector1">
            <a:avLst/>
          </a:prstGeom>
          <a:noFill/>
          <a:ln w="222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56" name="Google Shape;356;p19"/>
          <p:cNvCxnSpPr>
            <a:cxnSpLocks/>
          </p:cNvCxnSpPr>
          <p:nvPr/>
        </p:nvCxnSpPr>
        <p:spPr bwMode="auto">
          <a:xfrm>
            <a:off x="2172123" y="4923576"/>
            <a:ext cx="13304" cy="485637"/>
          </a:xfrm>
          <a:prstGeom prst="straightConnector1">
            <a:avLst/>
          </a:prstGeom>
          <a:noFill/>
          <a:ln w="222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57" name="Google Shape;357;p19"/>
          <p:cNvCxnSpPr>
            <a:cxnSpLocks/>
          </p:cNvCxnSpPr>
          <p:nvPr/>
        </p:nvCxnSpPr>
        <p:spPr bwMode="auto">
          <a:xfrm flipH="1">
            <a:off x="9008816" y="4667405"/>
            <a:ext cx="780969" cy="30137"/>
          </a:xfrm>
          <a:prstGeom prst="straightConnector1">
            <a:avLst/>
          </a:prstGeom>
          <a:noFill/>
          <a:ln w="22225" cap="flat" cmpd="sng">
            <a:solidFill>
              <a:srgbClr val="434343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61" name="Google Shape;361;p19"/>
          <p:cNvSpPr txBox="1"/>
          <p:nvPr/>
        </p:nvSpPr>
        <p:spPr bwMode="auto">
          <a:xfrm>
            <a:off x="4222970" y="5628327"/>
            <a:ext cx="4455509" cy="70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endParaRPr lang="fr-FR" sz="1200" dirty="0">
              <a:latin typeface="Roboto"/>
              <a:ea typeface="Roboto"/>
              <a:cs typeface="Roboto"/>
            </a:endParaRPr>
          </a:p>
          <a:p>
            <a:pPr algn="ctr">
              <a:defRPr/>
            </a:pPr>
            <a:r>
              <a:rPr lang="fr-FR" sz="1200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Test ICOPE via application code </a:t>
            </a:r>
            <a:r>
              <a:rPr lang="fr-FR" sz="1200" dirty="0" err="1">
                <a:highlight>
                  <a:srgbClr val="FFFF00"/>
                </a:highlight>
                <a:latin typeface="Roboto"/>
                <a:ea typeface="Roboto"/>
                <a:cs typeface="Roboto"/>
              </a:rPr>
              <a:t>cpts</a:t>
            </a:r>
            <a:r>
              <a:rPr lang="fr-FR" sz="1200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 ta</a:t>
            </a:r>
          </a:p>
          <a:p>
            <a:pPr algn="ctr">
              <a:defRPr/>
            </a:pPr>
            <a:r>
              <a:rPr lang="fr-FR" sz="1200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Evaluation SPPB =&gt; groupe activité physique adaptée</a:t>
            </a:r>
          </a:p>
          <a:p>
            <a:pPr algn="ctr">
              <a:defRPr/>
            </a:pPr>
            <a:r>
              <a:rPr lang="fr-FR" sz="1200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Bilan Biologique / Sarcopénie</a:t>
            </a:r>
            <a:endParaRPr sz="1467" dirty="0">
              <a:latin typeface="Roboto"/>
              <a:ea typeface="Roboto"/>
              <a:cs typeface="Roboto"/>
            </a:endParaRPr>
          </a:p>
        </p:txBody>
      </p:sp>
      <p:sp>
        <p:nvSpPr>
          <p:cNvPr id="362" name="Google Shape;362;p19"/>
          <p:cNvSpPr txBox="1"/>
          <p:nvPr/>
        </p:nvSpPr>
        <p:spPr bwMode="auto">
          <a:xfrm>
            <a:off x="9642754" y="1772448"/>
            <a:ext cx="1988000" cy="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BDD gérontopole</a:t>
            </a:r>
          </a:p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Centre CPTS/ ADAPEI</a:t>
            </a:r>
            <a:endParaRPr sz="1467" dirty="0">
              <a:solidFill>
                <a:schemeClr val="dk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363" name="Google Shape;363;p19"/>
          <p:cNvSpPr txBox="1"/>
          <p:nvPr/>
        </p:nvSpPr>
        <p:spPr bwMode="auto">
          <a:xfrm>
            <a:off x="9467176" y="4644288"/>
            <a:ext cx="2336897" cy="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1 AN</a:t>
            </a:r>
          </a:p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Évaluation satisfaction </a:t>
            </a:r>
          </a:p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Patients </a:t>
            </a:r>
          </a:p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Aidants</a:t>
            </a:r>
          </a:p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Soignants</a:t>
            </a:r>
          </a:p>
          <a:p>
            <a:pPr algn="ctr">
              <a:buClr>
                <a:schemeClr val="dk1"/>
              </a:buClr>
              <a:buSzPts val="1100"/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Aux de vie…</a:t>
            </a:r>
            <a:endParaRPr sz="1467" dirty="0">
              <a:latin typeface="Roboto"/>
              <a:ea typeface="Roboto"/>
              <a:cs typeface="Roboto"/>
            </a:endParaRPr>
          </a:p>
        </p:txBody>
      </p:sp>
      <p:sp>
        <p:nvSpPr>
          <p:cNvPr id="365" name="Google Shape;365;p19"/>
          <p:cNvSpPr txBox="1"/>
          <p:nvPr/>
        </p:nvSpPr>
        <p:spPr bwMode="auto">
          <a:xfrm>
            <a:off x="7486264" y="745011"/>
            <a:ext cx="1988000" cy="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A 6 mois</a:t>
            </a:r>
          </a:p>
          <a:p>
            <a:pPr algn="ctr">
              <a:defRPr/>
            </a:pP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 </a:t>
            </a:r>
            <a:r>
              <a:rPr lang="fr-FR" sz="1467" dirty="0">
                <a:solidFill>
                  <a:schemeClr val="dk1"/>
                </a:solidFill>
                <a:highlight>
                  <a:srgbClr val="FFFF00"/>
                </a:highlight>
                <a:latin typeface="Roboto"/>
                <a:ea typeface="Roboto"/>
                <a:cs typeface="Roboto"/>
              </a:rPr>
              <a:t>SPPB</a:t>
            </a: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 + évaluation suivi actions </a:t>
            </a:r>
            <a:endParaRPr sz="1467" dirty="0">
              <a:solidFill>
                <a:schemeClr val="dk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366" name="Google Shape;366;p19"/>
          <p:cNvSpPr txBox="1"/>
          <p:nvPr/>
        </p:nvSpPr>
        <p:spPr bwMode="auto">
          <a:xfrm>
            <a:off x="5446031" y="4664554"/>
            <a:ext cx="1988000" cy="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1200" dirty="0">
                <a:latin typeface="Roboto"/>
                <a:ea typeface="Roboto"/>
                <a:cs typeface="Roboto"/>
              </a:rPr>
              <a:t> Mise en place actions  auxiliaires de vie</a:t>
            </a:r>
          </a:p>
          <a:p>
            <a:pPr algn="ctr">
              <a:defRPr/>
            </a:pPr>
            <a:r>
              <a:rPr lang="fr-FR" sz="1200" dirty="0">
                <a:latin typeface="Roboto"/>
                <a:ea typeface="Roboto"/>
                <a:cs typeface="Roboto"/>
              </a:rPr>
              <a:t>Quid formation sur les protéines des auxiliaires de vie ?</a:t>
            </a:r>
          </a:p>
        </p:txBody>
      </p:sp>
      <p:sp>
        <p:nvSpPr>
          <p:cNvPr id="367" name="Google Shape;367;p19"/>
          <p:cNvSpPr txBox="1"/>
          <p:nvPr/>
        </p:nvSpPr>
        <p:spPr bwMode="auto">
          <a:xfrm>
            <a:off x="798907" y="5760739"/>
            <a:ext cx="2358232" cy="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1467" dirty="0">
                <a:solidFill>
                  <a:schemeClr val="dk1"/>
                </a:solidFill>
                <a:highlight>
                  <a:srgbClr val="FFFF00"/>
                </a:highlight>
                <a:latin typeface="Roboto"/>
                <a:ea typeface="Roboto"/>
                <a:cs typeface="Roboto"/>
              </a:rPr>
              <a:t>Repérage </a:t>
            </a: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des séniors de 60 ans par ADAPEI</a:t>
            </a:r>
          </a:p>
          <a:p>
            <a:pPr algn="ctr">
              <a:defRPr/>
            </a:pPr>
            <a:r>
              <a:rPr lang="fr-FR" sz="1467" dirty="0">
                <a:solidFill>
                  <a:schemeClr val="dk1"/>
                </a:solidFill>
                <a:latin typeface="Roboto"/>
                <a:ea typeface="Roboto"/>
                <a:cs typeface="Roboto"/>
              </a:rPr>
              <a:t>Proposition au sénior d’intégrer le programme ICOPE</a:t>
            </a:r>
            <a:endParaRPr sz="1467" dirty="0">
              <a:latin typeface="Roboto"/>
              <a:ea typeface="Roboto"/>
              <a:cs typeface="Roboto"/>
            </a:endParaRPr>
          </a:p>
        </p:txBody>
      </p:sp>
      <p:pic>
        <p:nvPicPr>
          <p:cNvPr id="3" name="Graphique 2" descr="Boussole contour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802879" y="4013101"/>
            <a:ext cx="776375" cy="76444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 bwMode="auto">
          <a:xfrm>
            <a:off x="205771" y="157835"/>
            <a:ext cx="7228260" cy="707886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 dirty="0">
                <a:solidFill>
                  <a:schemeClr val="accent5">
                    <a:lumMod val="75000"/>
                  </a:schemeClr>
                </a:solidFill>
              </a:rPr>
              <a:t>PARCOURS SENIOR ADAPEI DE PLUS DE 60ANS </a:t>
            </a:r>
            <a:endParaRPr sz="2400" dirty="0"/>
          </a:p>
          <a:p>
            <a:pPr>
              <a:defRPr/>
            </a:pPr>
            <a:r>
              <a:rPr lang="fr-FR" sz="1600" b="1" dirty="0">
                <a:solidFill>
                  <a:schemeClr val="accent5">
                    <a:lumMod val="75000"/>
                  </a:schemeClr>
                </a:solidFill>
              </a:rPr>
              <a:t>CPTS Tarbes-Adour – ADAPEI – Equipe Territoriale Vieillissement GHT 65</a:t>
            </a:r>
            <a:endParaRPr sz="2400" dirty="0"/>
          </a:p>
        </p:txBody>
      </p:sp>
      <p:sp>
        <p:nvSpPr>
          <p:cNvPr id="10" name="Google Shape;366;p19"/>
          <p:cNvSpPr txBox="1"/>
          <p:nvPr/>
        </p:nvSpPr>
        <p:spPr bwMode="auto">
          <a:xfrm>
            <a:off x="2943896" y="6278183"/>
            <a:ext cx="6304208" cy="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1200" dirty="0">
                <a:latin typeface="Roboto"/>
                <a:ea typeface="Roboto"/>
                <a:cs typeface="Roboto"/>
              </a:rPr>
              <a:t>Partenariat ETVPD =&gt; </a:t>
            </a:r>
            <a:r>
              <a:rPr lang="fr-FR" sz="1200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EGS</a:t>
            </a:r>
            <a:r>
              <a:rPr lang="fr-FR" sz="1200" dirty="0">
                <a:latin typeface="Roboto"/>
                <a:ea typeface="Roboto"/>
                <a:cs typeface="Roboto"/>
              </a:rPr>
              <a:t> : arbre décisionnel ?</a:t>
            </a:r>
          </a:p>
          <a:p>
            <a:pPr algn="ctr">
              <a:defRPr/>
            </a:pPr>
            <a:r>
              <a:rPr lang="fr-FR" sz="1200" dirty="0">
                <a:latin typeface="Roboto"/>
                <a:ea typeface="Roboto"/>
                <a:cs typeface="Roboto"/>
              </a:rPr>
              <a:t>Si troubles cognitifs voir prescription scanner cérébral avec Dr ZAGAR pour ALD</a:t>
            </a:r>
          </a:p>
        </p:txBody>
      </p:sp>
      <p:grpSp>
        <p:nvGrpSpPr>
          <p:cNvPr id="12" name="Google Shape;358;p19"/>
          <p:cNvGrpSpPr/>
          <p:nvPr/>
        </p:nvGrpSpPr>
        <p:grpSpPr bwMode="auto">
          <a:xfrm rot="10800000">
            <a:off x="669312" y="2634891"/>
            <a:ext cx="272528" cy="401587"/>
            <a:chOff x="3606474" y="1671125"/>
            <a:chExt cx="327000" cy="194700"/>
          </a:xfrm>
        </p:grpSpPr>
        <p:cxnSp>
          <p:nvCxnSpPr>
            <p:cNvPr id="13" name="Google Shape;359;p19"/>
            <p:cNvCxnSpPr>
              <a:cxnSpLocks/>
            </p:cNvCxnSpPr>
            <p:nvPr/>
          </p:nvCxnSpPr>
          <p:spPr bwMode="auto">
            <a:xfrm>
              <a:off x="3606474" y="1671125"/>
              <a:ext cx="327000" cy="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360;p19"/>
            <p:cNvCxnSpPr>
              <a:cxnSpLocks/>
            </p:cNvCxnSpPr>
            <p:nvPr/>
          </p:nvCxnSpPr>
          <p:spPr bwMode="auto">
            <a:xfrm rot="5400000">
              <a:off x="3835074" y="1767425"/>
              <a:ext cx="194700" cy="21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pic>
        <p:nvPicPr>
          <p:cNvPr id="16" name="Image 1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1129819" y="87907"/>
            <a:ext cx="920871" cy="1123827"/>
          </a:xfrm>
          <a:prstGeom prst="rect">
            <a:avLst/>
          </a:prstGeom>
        </p:spPr>
      </p:pic>
      <p:pic>
        <p:nvPicPr>
          <p:cNvPr id="18" name="Graphique 17" descr="Statistiques avec un remplissage uni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460115" y="2769739"/>
            <a:ext cx="637639" cy="637639"/>
          </a:xfrm>
          <a:prstGeom prst="rect">
            <a:avLst/>
          </a:prstGeom>
        </p:spPr>
      </p:pic>
      <p:grpSp>
        <p:nvGrpSpPr>
          <p:cNvPr id="29" name="Google Shape;348;p19"/>
          <p:cNvGrpSpPr/>
          <p:nvPr/>
        </p:nvGrpSpPr>
        <p:grpSpPr bwMode="auto">
          <a:xfrm>
            <a:off x="7867936" y="1591988"/>
            <a:ext cx="663712" cy="327619"/>
            <a:chOff x="6215336" y="1495425"/>
            <a:chExt cx="194700" cy="437813"/>
          </a:xfrm>
        </p:grpSpPr>
        <p:cxnSp>
          <p:nvCxnSpPr>
            <p:cNvPr id="30" name="Google Shape;349;p19"/>
            <p:cNvCxnSpPr>
              <a:cxnSpLocks/>
            </p:cNvCxnSpPr>
            <p:nvPr/>
          </p:nvCxnSpPr>
          <p:spPr bwMode="auto">
            <a:xfrm>
              <a:off x="6410036" y="1495425"/>
              <a:ext cx="0" cy="4356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lg"/>
              <a:tailEnd type="none" w="med" len="med"/>
            </a:ln>
          </p:spPr>
        </p:cxnSp>
        <p:cxnSp>
          <p:nvCxnSpPr>
            <p:cNvPr id="31" name="Google Shape;350;p19"/>
            <p:cNvCxnSpPr>
              <a:cxnSpLocks/>
            </p:cNvCxnSpPr>
            <p:nvPr/>
          </p:nvCxnSpPr>
          <p:spPr bwMode="auto">
            <a:xfrm>
              <a:off x="6215336" y="1931138"/>
              <a:ext cx="194700" cy="21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lg"/>
              <a:tailEnd type="none" w="med" len="med"/>
            </a:ln>
          </p:spPr>
        </p:cxnSp>
      </p:grpSp>
      <p:pic>
        <p:nvPicPr>
          <p:cNvPr id="292" name="Graphique 291" descr="Brainstorming de groupe contour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7935839" y="4268041"/>
            <a:ext cx="888192" cy="888192"/>
          </a:xfrm>
          <a:prstGeom prst="rect">
            <a:avLst/>
          </a:prstGeom>
        </p:spPr>
      </p:pic>
      <p:sp>
        <p:nvSpPr>
          <p:cNvPr id="2" name="Google Shape;361;p19">
            <a:extLst>
              <a:ext uri="{FF2B5EF4-FFF2-40B4-BE49-F238E27FC236}">
                <a16:creationId xmlns:a16="http://schemas.microsoft.com/office/drawing/2014/main" id="{4CE7AB63-2165-8C9E-7EC5-BADD8F2160AF}"/>
              </a:ext>
            </a:extLst>
          </p:cNvPr>
          <p:cNvSpPr txBox="1"/>
          <p:nvPr/>
        </p:nvSpPr>
        <p:spPr bwMode="auto">
          <a:xfrm>
            <a:off x="785603" y="908502"/>
            <a:ext cx="5142303" cy="70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endParaRPr lang="fr-FR" sz="1467" dirty="0">
              <a:latin typeface="Roboto"/>
              <a:ea typeface="Roboto"/>
              <a:cs typeface="Roboto"/>
            </a:endParaRPr>
          </a:p>
          <a:p>
            <a:pPr algn="ctr">
              <a:defRPr/>
            </a:pPr>
            <a:r>
              <a:rPr lang="fr-FR" sz="1467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Prescription IDEL à domicile pour surveillance thérapeutique orale et prescription BSI </a:t>
            </a:r>
            <a:r>
              <a:rPr lang="fr-FR" sz="1467" dirty="0">
                <a:latin typeface="Roboto"/>
                <a:ea typeface="Roboto"/>
                <a:cs typeface="Roboto"/>
              </a:rPr>
              <a:t>=&gt; permet un suivi régulier =&gt; équipe sentinelle si perturbation</a:t>
            </a:r>
          </a:p>
          <a:p>
            <a:pPr algn="ctr">
              <a:defRPr/>
            </a:pPr>
            <a:endParaRPr sz="1467" dirty="0">
              <a:latin typeface="Roboto"/>
              <a:ea typeface="Roboto"/>
              <a:cs typeface="Roboto"/>
            </a:endParaRPr>
          </a:p>
        </p:txBody>
      </p:sp>
      <p:sp>
        <p:nvSpPr>
          <p:cNvPr id="5" name="Google Shape;361;p19">
            <a:extLst>
              <a:ext uri="{FF2B5EF4-FFF2-40B4-BE49-F238E27FC236}">
                <a16:creationId xmlns:a16="http://schemas.microsoft.com/office/drawing/2014/main" id="{CDCB1764-1D98-D150-DCBD-F277DA1D787B}"/>
              </a:ext>
            </a:extLst>
          </p:cNvPr>
          <p:cNvSpPr txBox="1"/>
          <p:nvPr/>
        </p:nvSpPr>
        <p:spPr bwMode="auto">
          <a:xfrm>
            <a:off x="-44280" y="2203945"/>
            <a:ext cx="2925987" cy="551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Modèle ordonnances types transmises  par CPTS TA</a:t>
            </a:r>
          </a:p>
          <a:p>
            <a:pPr algn="ctr">
              <a:defRPr/>
            </a:pPr>
            <a:endParaRPr sz="1467" dirty="0">
              <a:latin typeface="Roboto"/>
              <a:ea typeface="Roboto"/>
              <a:cs typeface="Roboto"/>
            </a:endParaRPr>
          </a:p>
        </p:txBody>
      </p:sp>
      <p:grpSp>
        <p:nvGrpSpPr>
          <p:cNvPr id="7" name="Google Shape;358;p19">
            <a:extLst>
              <a:ext uri="{FF2B5EF4-FFF2-40B4-BE49-F238E27FC236}">
                <a16:creationId xmlns:a16="http://schemas.microsoft.com/office/drawing/2014/main" id="{3D415993-5800-38F2-FBAA-F347EA7095EC}"/>
              </a:ext>
            </a:extLst>
          </p:cNvPr>
          <p:cNvGrpSpPr/>
          <p:nvPr/>
        </p:nvGrpSpPr>
        <p:grpSpPr bwMode="auto">
          <a:xfrm>
            <a:off x="1949139" y="1697144"/>
            <a:ext cx="272528" cy="401587"/>
            <a:chOff x="3606474" y="1671125"/>
            <a:chExt cx="327000" cy="194700"/>
          </a:xfrm>
        </p:grpSpPr>
        <p:cxnSp>
          <p:nvCxnSpPr>
            <p:cNvPr id="8" name="Google Shape;359;p19">
              <a:extLst>
                <a:ext uri="{FF2B5EF4-FFF2-40B4-BE49-F238E27FC236}">
                  <a16:creationId xmlns:a16="http://schemas.microsoft.com/office/drawing/2014/main" id="{1E7E2AA0-76B0-6BD1-ACEA-A961E0CB89A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606474" y="1671125"/>
              <a:ext cx="327000" cy="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360;p19">
              <a:extLst>
                <a:ext uri="{FF2B5EF4-FFF2-40B4-BE49-F238E27FC236}">
                  <a16:creationId xmlns:a16="http://schemas.microsoft.com/office/drawing/2014/main" id="{74C175BA-A6C8-EF20-0691-30D5C66F4367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3835074" y="1767425"/>
              <a:ext cx="194700" cy="2100"/>
            </a:xfrm>
            <a:prstGeom prst="straightConnector1">
              <a:avLst/>
            </a:prstGeom>
            <a:noFill/>
            <a:ln w="22225" cap="flat" cmpd="sng">
              <a:solidFill>
                <a:srgbClr val="434343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Google Shape;361;p19">
            <a:extLst>
              <a:ext uri="{FF2B5EF4-FFF2-40B4-BE49-F238E27FC236}">
                <a16:creationId xmlns:a16="http://schemas.microsoft.com/office/drawing/2014/main" id="{43C7899F-A787-2DE3-4056-F9BB6B8A4CC3}"/>
              </a:ext>
            </a:extLst>
          </p:cNvPr>
          <p:cNvSpPr txBox="1"/>
          <p:nvPr/>
        </p:nvSpPr>
        <p:spPr bwMode="auto">
          <a:xfrm>
            <a:off x="466378" y="2855701"/>
            <a:ext cx="2925987" cy="551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defRPr/>
            </a:pPr>
            <a:r>
              <a:rPr lang="fr-FR" sz="1467" dirty="0">
                <a:latin typeface="Roboto"/>
                <a:ea typeface="Roboto"/>
                <a:cs typeface="Roboto"/>
              </a:rPr>
              <a:t>Mettre en place outil de coordination </a:t>
            </a:r>
            <a:r>
              <a:rPr lang="fr-FR" sz="1467" dirty="0">
                <a:highlight>
                  <a:srgbClr val="FFFF00"/>
                </a:highlight>
                <a:latin typeface="Roboto"/>
                <a:ea typeface="Roboto"/>
                <a:cs typeface="Roboto"/>
              </a:rPr>
              <a:t>SPICO</a:t>
            </a:r>
          </a:p>
          <a:p>
            <a:pPr algn="ctr">
              <a:defRPr/>
            </a:pPr>
            <a:endParaRPr sz="1467" dirty="0">
              <a:latin typeface="Roboto"/>
              <a:ea typeface="Roboto"/>
              <a:cs typeface="Roboto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92C42A7-3BCA-7992-A52F-A1FC8DC682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67865" y="1675697"/>
            <a:ext cx="42676" cy="506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B49B3BA-D4C0-2752-303C-3AA83D67CF8A}"/>
              </a:ext>
            </a:extLst>
          </p:cNvPr>
          <p:cNvSpPr txBox="1"/>
          <p:nvPr/>
        </p:nvSpPr>
        <p:spPr>
          <a:xfrm>
            <a:off x="1526345" y="1744394"/>
            <a:ext cx="172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Projet	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F55AA82-86B0-099D-ED6B-F994277988CC}"/>
              </a:ext>
            </a:extLst>
          </p:cNvPr>
          <p:cNvSpPr txBox="1"/>
          <p:nvPr/>
        </p:nvSpPr>
        <p:spPr>
          <a:xfrm>
            <a:off x="4963552" y="1685779"/>
            <a:ext cx="172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SUIVI	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CB865B7-ABF4-2D02-6C56-B90CF3EF2BBF}"/>
              </a:ext>
            </a:extLst>
          </p:cNvPr>
          <p:cNvSpPr txBox="1"/>
          <p:nvPr/>
        </p:nvSpPr>
        <p:spPr>
          <a:xfrm>
            <a:off x="9413632" y="1744394"/>
            <a:ext cx="172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MOYENS	</a:t>
            </a:r>
          </a:p>
        </p:txBody>
      </p:sp>
    </p:spTree>
    <p:extLst>
      <p:ext uri="{BB962C8B-B14F-4D97-AF65-F5344CB8AC3E}">
        <p14:creationId xmlns:p14="http://schemas.microsoft.com/office/powerpoint/2010/main" val="1775702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185</Words>
  <Application>Microsoft Office PowerPoint</Application>
  <PresentationFormat>Grand écran</PresentationFormat>
  <Paragraphs>35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Congenial Black</vt:lpstr>
      <vt:lpstr>Roboto</vt:lpstr>
      <vt:lpstr>Thème Office</vt:lpstr>
      <vt:lpstr>PARCOURS pluri pros  Prise en charge du sénior de plus de 60 ans à l’ADAPEI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PARCOURS PATIENT Prise en charge de l’adulte handicapé de plus de 60 ans à l’ADAPEI</dc:title>
  <dc:creator>coordinatrice.tarbesadourcpts@gmail.com</dc:creator>
  <cp:lastModifiedBy>carole gavigniaux</cp:lastModifiedBy>
  <cp:revision>2</cp:revision>
  <dcterms:created xsi:type="dcterms:W3CDTF">2022-12-21T14:41:25Z</dcterms:created>
  <dcterms:modified xsi:type="dcterms:W3CDTF">2023-01-16T15:58:16Z</dcterms:modified>
</cp:coreProperties>
</file>