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6" r:id="rId2"/>
  </p:sldMasterIdLst>
  <p:notesMasterIdLst>
    <p:notesMasterId r:id="rId21"/>
  </p:notesMasterIdLst>
  <p:sldIdLst>
    <p:sldId id="266" r:id="rId3"/>
    <p:sldId id="265" r:id="rId4"/>
    <p:sldId id="284" r:id="rId5"/>
    <p:sldId id="267" r:id="rId6"/>
    <p:sldId id="285" r:id="rId7"/>
    <p:sldId id="268" r:id="rId8"/>
    <p:sldId id="269" r:id="rId9"/>
    <p:sldId id="279" r:id="rId10"/>
    <p:sldId id="270" r:id="rId11"/>
    <p:sldId id="277" r:id="rId12"/>
    <p:sldId id="271" r:id="rId13"/>
    <p:sldId id="274" r:id="rId14"/>
    <p:sldId id="282" r:id="rId15"/>
    <p:sldId id="281" r:id="rId16"/>
    <p:sldId id="278" r:id="rId17"/>
    <p:sldId id="276" r:id="rId18"/>
    <p:sldId id="283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49B2-93B3-4412-87FF-CDF1B2C9A628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E4E8F-9154-49A2-A90E-6DF0E3E417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7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Pour créer une nouvelle diapositive, clic droit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 « nouvelle diapositive », puis un nouveau</a:t>
            </a:r>
            <a:r>
              <a:rPr lang="fr-FR" b="1" baseline="0" dirty="0">
                <a:solidFill>
                  <a:srgbClr val="FF0000"/>
                </a:solidFill>
                <a:sym typeface="Wingdings" pitchFamily="2" charset="2"/>
              </a:rPr>
              <a:t> clic droit sur cette diapositive  « disposition » : vous avez le choix entre plusieurs formats : un grand titre, du contenu, ou une comparaison de 2 contenus.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D387A-9F3B-490E-A505-685E2B585E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Direction générale</a:t>
            </a:r>
          </a:p>
        </p:txBody>
      </p:sp>
    </p:spTree>
    <p:extLst>
      <p:ext uri="{BB962C8B-B14F-4D97-AF65-F5344CB8AC3E}">
        <p14:creationId xmlns:p14="http://schemas.microsoft.com/office/powerpoint/2010/main" val="376381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50% de mortalité à 5 ans tous stade confondu </a:t>
            </a:r>
          </a:p>
          <a:p>
            <a:r>
              <a:rPr lang="fr-FR" dirty="0"/>
              <a:t>1,5 millions de personnes atteintes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E4E8F-9154-49A2-A90E-6DF0E3E4177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0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E4E8F-9154-49A2-A90E-6DF0E3E417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7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Intérêt du dosage du PROBNP en cas de symptômes+++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E4E8F-9154-49A2-A90E-6DF0E3E4177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/>
          <p:cNvSpPr>
            <a:spLocks/>
          </p:cNvSpPr>
          <p:nvPr/>
        </p:nvSpPr>
        <p:spPr bwMode="auto">
          <a:xfrm rot="10800000">
            <a:off x="-1" y="836713"/>
            <a:ext cx="9832880" cy="4881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 rot="10800000">
            <a:off x="0" y="332656"/>
            <a:ext cx="12165859" cy="7886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 rot="10800000">
            <a:off x="-3" y="-2"/>
            <a:ext cx="12197020" cy="15567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Triangle rect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 dirty="0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>
            <a:off x="2250016" y="4973296"/>
            <a:ext cx="9941983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7257" y="5258040"/>
            <a:ext cx="12144743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>
            <a:off x="-1" y="5021274"/>
            <a:ext cx="12192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2" name="Connecteur droit 11"/>
          <p:cNvCxnSpPr/>
          <p:nvPr/>
        </p:nvCxnSpPr>
        <p:spPr>
          <a:xfrm>
            <a:off x="-5021" y="5017967"/>
            <a:ext cx="12197020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10512491" y="6453336"/>
            <a:ext cx="1504203" cy="3657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FFFFFF"/>
                </a:solidFill>
                <a:latin typeface="+mj-lt"/>
              </a:defRPr>
            </a:lvl1pPr>
            <a:extLst/>
          </a:lstStyle>
          <a:p>
            <a:r>
              <a:rPr lang="fr-FR"/>
              <a:t>21/03/2017</a:t>
            </a:r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03713" y="6381329"/>
            <a:ext cx="7008779" cy="365125"/>
          </a:xfrm>
        </p:spPr>
        <p:txBody>
          <a:bodyPr/>
          <a:lstStyle>
            <a:lvl1pPr>
              <a:defRPr sz="1400">
                <a:solidFill>
                  <a:schemeClr val="accent1">
                    <a:tint val="20000"/>
                  </a:schemeClr>
                </a:solidFill>
                <a:latin typeface="+mj-lt"/>
              </a:defRPr>
            </a:lvl1pPr>
            <a:extLst/>
          </a:lstStyle>
          <a:p>
            <a:r>
              <a:rPr lang="fr-FR"/>
              <a:t>Groupe Hospitalier Tarbes - Lourdes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 hasCustomPrompt="1"/>
          </p:nvPr>
        </p:nvSpPr>
        <p:spPr>
          <a:xfrm>
            <a:off x="10608502" y="208473"/>
            <a:ext cx="1920213" cy="64807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fr-FR" sz="1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r-FR" dirty="0"/>
              <a:t>DIRECTION GÉNÉRALE</a:t>
            </a:r>
          </a:p>
        </p:txBody>
      </p:sp>
      <p:pic>
        <p:nvPicPr>
          <p:cNvPr id="22" name="Picture 2" descr="C:\Users\julie.lorrain\Documents\hopital\infos\ppt presentation\photo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2428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lie.lorrain\Documents\hopital\affichage - graphisme\LOGOS\logo-cercle-couleur-CH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89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lie.lorrain\Documents\hopital\affichage - graphisme\LOGOS\logo-cercle-couleur-CH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1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 14">
            <a:extLst>
              <a:ext uri="{FF2B5EF4-FFF2-40B4-BE49-F238E27FC236}">
                <a16:creationId xmlns:a16="http://schemas.microsoft.com/office/drawing/2014/main" id="{A84FD598-CDD6-9FAA-027D-70AD67054E59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1" y="836713"/>
            <a:ext cx="9832880" cy="4881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Forme libre 15">
            <a:extLst>
              <a:ext uri="{FF2B5EF4-FFF2-40B4-BE49-F238E27FC236}">
                <a16:creationId xmlns:a16="http://schemas.microsoft.com/office/drawing/2014/main" id="{1BB4A187-2FA1-F273-5F3F-08AD76E3E44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332656"/>
            <a:ext cx="12165859" cy="7886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5" name="Forme libre 17">
            <a:extLst>
              <a:ext uri="{FF2B5EF4-FFF2-40B4-BE49-F238E27FC236}">
                <a16:creationId xmlns:a16="http://schemas.microsoft.com/office/drawing/2014/main" id="{67F1AEEF-C634-85E4-1D5E-4566D7C8FD4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3" y="-2"/>
            <a:ext cx="12197020" cy="15567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6" name="Picture 2" descr="C:\Users\julie.lorrain\Documents\hopital\infos\ppt presentation\photos2.png">
            <a:extLst>
              <a:ext uri="{FF2B5EF4-FFF2-40B4-BE49-F238E27FC236}">
                <a16:creationId xmlns:a16="http://schemas.microsoft.com/office/drawing/2014/main" id="{3AEA703B-6B52-76AF-15D2-4C62B2E01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2428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ulie.lorrain\Documents\hopital\affichage - graphisme\LOGOS\logo-cercle-couleur-CHL.png">
            <a:extLst>
              <a:ext uri="{FF2B5EF4-FFF2-40B4-BE49-F238E27FC236}">
                <a16:creationId xmlns:a16="http://schemas.microsoft.com/office/drawing/2014/main" id="{761F1456-1BC4-8A97-1896-592D67415B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89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ulie.lorrain\Documents\hopital\affichage - graphisme\LOGOS\logo-cercle-couleur-CHB.png">
            <a:extLst>
              <a:ext uri="{FF2B5EF4-FFF2-40B4-BE49-F238E27FC236}">
                <a16:creationId xmlns:a16="http://schemas.microsoft.com/office/drawing/2014/main" id="{EF30C7A2-5F58-CD66-875E-D842717CFD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1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61913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elicious" pitchFamily="50" charset="0"/>
              </a:defRPr>
            </a:lvl1pPr>
            <a:lvl2pPr>
              <a:defRPr>
                <a:latin typeface="Delicious" pitchFamily="50" charset="0"/>
              </a:defRPr>
            </a:lvl2pPr>
            <a:lvl3pPr>
              <a:defRPr>
                <a:latin typeface="Delicious" pitchFamily="50" charset="0"/>
              </a:defRPr>
            </a:lvl3pPr>
            <a:lvl4pPr>
              <a:defRPr>
                <a:latin typeface="Delicious" pitchFamily="50" charset="0"/>
              </a:defRPr>
            </a:lvl4pPr>
            <a:lvl5pPr>
              <a:defRPr>
                <a:latin typeface="Delicious" pitchFamily="50" charset="0"/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pic>
        <p:nvPicPr>
          <p:cNvPr id="8" name="Picture 2" descr="C:\Users\julie.lorrain\Documents\hopital\affichage - graphisme\LOGOS\logo-cercle-couleur-CH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ulie.lorrain\Documents\hopital\affichage - graphisme\LOGOS\logo-cercle-couleur-CH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ulie.lorrain\Documents\hopital\affichage - graphisme\LOGOS\logo-cercle-couleur-CHL.png">
            <a:extLst>
              <a:ext uri="{FF2B5EF4-FFF2-40B4-BE49-F238E27FC236}">
                <a16:creationId xmlns:a16="http://schemas.microsoft.com/office/drawing/2014/main" id="{6FB30583-EC30-5D6F-5D84-0D3493FD22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ulie.lorrain\Documents\hopital\affichage - graphisme\LOGOS\logo-cercle-couleur-CHB.png">
            <a:extLst>
              <a:ext uri="{FF2B5EF4-FFF2-40B4-BE49-F238E27FC236}">
                <a16:creationId xmlns:a16="http://schemas.microsoft.com/office/drawing/2014/main" id="{05C9B1FC-E80B-5CEE-343B-0731C452A0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2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riangle rectangle 11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Delicious" pitchFamily="50" charset="0"/>
              </a:defRPr>
            </a:lvl1pPr>
            <a:lvl2pPr>
              <a:defRPr sz="2000">
                <a:latin typeface="Delicious" pitchFamily="50" charset="0"/>
              </a:defRPr>
            </a:lvl2pPr>
            <a:lvl3pPr>
              <a:defRPr sz="1800">
                <a:latin typeface="Delicious" pitchFamily="50" charset="0"/>
              </a:defRPr>
            </a:lvl3pPr>
            <a:lvl4pPr>
              <a:defRPr sz="1600">
                <a:latin typeface="Delicious" pitchFamily="50" charset="0"/>
              </a:defRPr>
            </a:lvl4pPr>
            <a:lvl5pPr>
              <a:defRPr sz="1600">
                <a:latin typeface="Delicious" pitchFamily="50" charset="0"/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0070C0"/>
                </a:solidFill>
                <a:latin typeface="Delicious" pitchFamily="50" charset="0"/>
              </a:defRPr>
            </a:lvl1pPr>
            <a:lvl2pPr>
              <a:defRPr sz="2000">
                <a:latin typeface="Delicious" pitchFamily="50" charset="0"/>
              </a:defRPr>
            </a:lvl2pPr>
            <a:lvl3pPr>
              <a:defRPr sz="1800">
                <a:latin typeface="Delicious" pitchFamily="50" charset="0"/>
              </a:defRPr>
            </a:lvl3pPr>
            <a:lvl4pPr>
              <a:defRPr sz="1600">
                <a:latin typeface="Delicious" pitchFamily="50" charset="0"/>
              </a:defRPr>
            </a:lvl4pPr>
            <a:lvl5pPr>
              <a:defRPr sz="1600">
                <a:latin typeface="Delicious" pitchFamily="50" charset="0"/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10800000">
            <a:off x="5035585" y="-1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Forme libre 13"/>
          <p:cNvSpPr>
            <a:spLocks/>
          </p:cNvSpPr>
          <p:nvPr/>
        </p:nvSpPr>
        <p:spPr bwMode="auto">
          <a:xfrm rot="10800000">
            <a:off x="6702482" y="0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Triangle rectangle 14"/>
          <p:cNvSpPr>
            <a:spLocks/>
          </p:cNvSpPr>
          <p:nvPr/>
        </p:nvSpPr>
        <p:spPr bwMode="auto">
          <a:xfrm rot="10800000">
            <a:off x="7655581" y="0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6" name="Picture 2" descr="C:\Users\julie.lorrain\Documents\hopital\affichage - graphisme\LOGOS\logo-cercle-couleur-CH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ie.lorrain\Documents\hopital\affichage - graphisme\LOGOS\logo-cercle-couleur-CH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9">
            <a:extLst>
              <a:ext uri="{FF2B5EF4-FFF2-40B4-BE49-F238E27FC236}">
                <a16:creationId xmlns:a16="http://schemas.microsoft.com/office/drawing/2014/main" id="{063FA2EF-43EF-6F77-0675-A1B776E9B0BA}"/>
              </a:ext>
            </a:extLst>
          </p:cNvPr>
          <p:cNvSpPr>
            <a:spLocks/>
          </p:cNvSpPr>
          <p:nvPr userDrawn="1"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orme libre 10">
            <a:extLst>
              <a:ext uri="{FF2B5EF4-FFF2-40B4-BE49-F238E27FC236}">
                <a16:creationId xmlns:a16="http://schemas.microsoft.com/office/drawing/2014/main" id="{A80FDEB5-C88A-7615-E3DF-7EB07C683706}"/>
              </a:ext>
            </a:extLst>
          </p:cNvPr>
          <p:cNvSpPr>
            <a:spLocks/>
          </p:cNvSpPr>
          <p:nvPr userDrawn="1"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1C5D6430-3540-84A4-99D5-3D44673BBEBB}"/>
              </a:ext>
            </a:extLst>
          </p:cNvPr>
          <p:cNvSpPr>
            <a:spLocks/>
          </p:cNvSpPr>
          <p:nvPr userDrawn="1"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8" name="Forme libre 12">
            <a:extLst>
              <a:ext uri="{FF2B5EF4-FFF2-40B4-BE49-F238E27FC236}">
                <a16:creationId xmlns:a16="http://schemas.microsoft.com/office/drawing/2014/main" id="{17EF0FDB-94C1-9B65-C6B0-CDF1F84A3BA4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35585" y="-1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orme libre 13">
            <a:extLst>
              <a:ext uri="{FF2B5EF4-FFF2-40B4-BE49-F238E27FC236}">
                <a16:creationId xmlns:a16="http://schemas.microsoft.com/office/drawing/2014/main" id="{952C6478-CAEE-034F-2479-F24FDAA15A01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702482" y="0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FF326734-2D18-F242-9FA7-8E2BA063F28E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55581" y="0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21" name="Picture 2" descr="C:\Users\julie.lorrain\Documents\hopital\affichage - graphisme\LOGOS\logo-cercle-couleur-CHL.png">
            <a:extLst>
              <a:ext uri="{FF2B5EF4-FFF2-40B4-BE49-F238E27FC236}">
                <a16:creationId xmlns:a16="http://schemas.microsoft.com/office/drawing/2014/main" id="{7B907EF7-CBF5-9102-C22A-02B029A50D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julie.lorrain\Documents\hopital\affichage - graphisme\LOGOS\logo-cercle-couleur-CHB.png">
            <a:extLst>
              <a:ext uri="{FF2B5EF4-FFF2-40B4-BE49-F238E27FC236}">
                <a16:creationId xmlns:a16="http://schemas.microsoft.com/office/drawing/2014/main" id="{112740B1-7F9F-071A-CDAB-429F3AF6F7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9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D706-4526-49F8-A830-033CE797F99D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B932-2314-4B7F-B198-56130181B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42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/>
          <p:cNvSpPr>
            <a:spLocks/>
          </p:cNvSpPr>
          <p:nvPr userDrawn="1"/>
        </p:nvSpPr>
        <p:spPr bwMode="auto">
          <a:xfrm rot="10800000">
            <a:off x="-1" y="836713"/>
            <a:ext cx="9832880" cy="4881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orme libre 15"/>
          <p:cNvSpPr>
            <a:spLocks/>
          </p:cNvSpPr>
          <p:nvPr userDrawn="1"/>
        </p:nvSpPr>
        <p:spPr bwMode="auto">
          <a:xfrm rot="10800000">
            <a:off x="0" y="332656"/>
            <a:ext cx="12165859" cy="7886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rme libre 17"/>
          <p:cNvSpPr>
            <a:spLocks/>
          </p:cNvSpPr>
          <p:nvPr userDrawn="1"/>
        </p:nvSpPr>
        <p:spPr bwMode="auto">
          <a:xfrm rot="10800000">
            <a:off x="-3" y="-2"/>
            <a:ext cx="12197020" cy="15567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Triangle rect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dirty="0"/>
              <a:t>Modifiez le style des sous-titres du masque</a:t>
            </a:r>
            <a:endParaRPr kumimoji="0" lang="en-US" dirty="0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>
            <a:off x="2250016" y="4973296"/>
            <a:ext cx="9941983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7257" y="5258040"/>
            <a:ext cx="12144743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>
            <a:off x="-1" y="5021274"/>
            <a:ext cx="12192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2" name="Connecteur droit 11"/>
          <p:cNvCxnSpPr/>
          <p:nvPr/>
        </p:nvCxnSpPr>
        <p:spPr>
          <a:xfrm>
            <a:off x="-5021" y="5017967"/>
            <a:ext cx="12197020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10512491" y="6453336"/>
            <a:ext cx="1504203" cy="3657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FFFFFF"/>
                </a:solidFill>
                <a:latin typeface="+mj-lt"/>
              </a:defRPr>
            </a:lvl1pPr>
            <a:extLst/>
          </a:lstStyle>
          <a:p>
            <a:r>
              <a:rPr lang="fr-FR"/>
              <a:t>21/03/2017</a:t>
            </a:r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03713" y="6381329"/>
            <a:ext cx="7008779" cy="365125"/>
          </a:xfrm>
        </p:spPr>
        <p:txBody>
          <a:bodyPr/>
          <a:lstStyle>
            <a:lvl1pPr>
              <a:defRPr sz="1400">
                <a:solidFill>
                  <a:schemeClr val="accent1">
                    <a:tint val="20000"/>
                  </a:schemeClr>
                </a:solidFill>
                <a:latin typeface="+mj-lt"/>
              </a:defRPr>
            </a:lvl1pPr>
            <a:extLst/>
          </a:lstStyle>
          <a:p>
            <a:r>
              <a:rPr lang="fr-FR" dirty="0"/>
              <a:t>Groupe Hospitalier Tarbes - Lourdes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 hasCustomPrompt="1"/>
          </p:nvPr>
        </p:nvSpPr>
        <p:spPr>
          <a:xfrm>
            <a:off x="10608502" y="208473"/>
            <a:ext cx="1920213" cy="64807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fr-FR" sz="1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r-FR" dirty="0"/>
              <a:t>DIRECTION GÉNÉRALE</a:t>
            </a:r>
          </a:p>
        </p:txBody>
      </p:sp>
      <p:pic>
        <p:nvPicPr>
          <p:cNvPr id="22" name="Picture 2" descr="C:\Users\julie.lorrain\Documents\hopital\infos\ppt presentation\photos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2428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lie.lorrain\Documents\hopital\affichage - graphisme\LOGOS\logo-cercle-couleur-CH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89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lie.lorrain\Documents\hopital\affichage - graphisme\LOGOS\logo-cercle-couleur-CHB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1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33474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/>
          <p:cNvSpPr>
            <a:spLocks/>
          </p:cNvSpPr>
          <p:nvPr/>
        </p:nvSpPr>
        <p:spPr bwMode="auto">
          <a:xfrm rot="10800000">
            <a:off x="-1" y="836713"/>
            <a:ext cx="9832880" cy="4881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 rot="10800000">
            <a:off x="0" y="332656"/>
            <a:ext cx="12165859" cy="7886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 rot="10800000">
            <a:off x="-3" y="-2"/>
            <a:ext cx="12197020" cy="15567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Triangle rect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 dirty="0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>
            <a:off x="2250016" y="4973296"/>
            <a:ext cx="9941983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7257" y="5258040"/>
            <a:ext cx="12144743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>
            <a:off x="-1" y="5021274"/>
            <a:ext cx="12192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2" name="Connecteur droit 11"/>
          <p:cNvCxnSpPr/>
          <p:nvPr/>
        </p:nvCxnSpPr>
        <p:spPr>
          <a:xfrm>
            <a:off x="-5021" y="5017967"/>
            <a:ext cx="12197020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10512491" y="6453336"/>
            <a:ext cx="1504203" cy="3657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FFFFFF"/>
                </a:solidFill>
                <a:latin typeface="+mj-lt"/>
              </a:defRPr>
            </a:lvl1pPr>
            <a:extLst/>
          </a:lstStyle>
          <a:p>
            <a:r>
              <a:rPr lang="fr-FR"/>
              <a:t>21/03/2017</a:t>
            </a:r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03713" y="6381329"/>
            <a:ext cx="7008779" cy="365125"/>
          </a:xfrm>
        </p:spPr>
        <p:txBody>
          <a:bodyPr/>
          <a:lstStyle>
            <a:lvl1pPr>
              <a:defRPr sz="1400">
                <a:solidFill>
                  <a:schemeClr val="accent1">
                    <a:tint val="20000"/>
                  </a:schemeClr>
                </a:solidFill>
                <a:latin typeface="+mj-lt"/>
              </a:defRPr>
            </a:lvl1pPr>
            <a:extLst/>
          </a:lstStyle>
          <a:p>
            <a:r>
              <a:rPr lang="fr-FR"/>
              <a:t>Groupe Hospitalier Tarbes - Lourdes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 hasCustomPrompt="1"/>
          </p:nvPr>
        </p:nvSpPr>
        <p:spPr>
          <a:xfrm>
            <a:off x="10608502" y="208473"/>
            <a:ext cx="1920213" cy="64807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fr-FR" sz="1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r-FR" dirty="0"/>
              <a:t>DIRECTION GÉNÉRALE</a:t>
            </a:r>
          </a:p>
        </p:txBody>
      </p:sp>
      <p:pic>
        <p:nvPicPr>
          <p:cNvPr id="22" name="Picture 2" descr="C:\Users\julie.lorrain\Documents\hopital\infos\ppt presentation\photo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2428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lie.lorrain\Documents\hopital\affichage - graphisme\LOGOS\logo-cercle-couleur-CH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89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lie.lorrain\Documents\hopital\affichage - graphisme\LOGOS\logo-cercle-couleur-CH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1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 14">
            <a:extLst>
              <a:ext uri="{FF2B5EF4-FFF2-40B4-BE49-F238E27FC236}">
                <a16:creationId xmlns:a16="http://schemas.microsoft.com/office/drawing/2014/main" id="{65876D94-51FB-1957-85CA-08DE98DB73F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1" y="836713"/>
            <a:ext cx="9832880" cy="4881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Forme libre 15">
            <a:extLst>
              <a:ext uri="{FF2B5EF4-FFF2-40B4-BE49-F238E27FC236}">
                <a16:creationId xmlns:a16="http://schemas.microsoft.com/office/drawing/2014/main" id="{F58F64CE-C48B-5C39-0293-1BE277C6ED10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332656"/>
            <a:ext cx="12165859" cy="7886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5" name="Forme libre 17">
            <a:extLst>
              <a:ext uri="{FF2B5EF4-FFF2-40B4-BE49-F238E27FC236}">
                <a16:creationId xmlns:a16="http://schemas.microsoft.com/office/drawing/2014/main" id="{9A364B46-C1D2-93CE-07B3-2FDCFE7550C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3" y="-2"/>
            <a:ext cx="12197020" cy="15567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6" name="Picture 2" descr="C:\Users\julie.lorrain\Documents\hopital\infos\ppt presentation\photos2.png">
            <a:extLst>
              <a:ext uri="{FF2B5EF4-FFF2-40B4-BE49-F238E27FC236}">
                <a16:creationId xmlns:a16="http://schemas.microsoft.com/office/drawing/2014/main" id="{7CD0E4B5-CD65-6F08-8BFD-1F77782DD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2428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ulie.lorrain\Documents\hopital\affichage - graphisme\LOGOS\logo-cercle-couleur-CHL.png">
            <a:extLst>
              <a:ext uri="{FF2B5EF4-FFF2-40B4-BE49-F238E27FC236}">
                <a16:creationId xmlns:a16="http://schemas.microsoft.com/office/drawing/2014/main" id="{290BE52E-34FA-821D-15E3-A63438A6A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89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ulie.lorrain\Documents\hopital\affichage - graphisme\LOGOS\logo-cercle-couleur-CHB.png">
            <a:extLst>
              <a:ext uri="{FF2B5EF4-FFF2-40B4-BE49-F238E27FC236}">
                <a16:creationId xmlns:a16="http://schemas.microsoft.com/office/drawing/2014/main" id="{AD630418-8481-0E28-F162-8F6DAD0540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1" y="5413118"/>
            <a:ext cx="1899524" cy="1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51723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elicious" pitchFamily="50" charset="0"/>
              </a:defRPr>
            </a:lvl1pPr>
            <a:lvl2pPr>
              <a:defRPr>
                <a:latin typeface="Delicious" pitchFamily="50" charset="0"/>
              </a:defRPr>
            </a:lvl2pPr>
            <a:lvl3pPr>
              <a:defRPr>
                <a:latin typeface="Delicious" pitchFamily="50" charset="0"/>
              </a:defRPr>
            </a:lvl3pPr>
            <a:lvl4pPr>
              <a:defRPr>
                <a:latin typeface="Delicious" pitchFamily="50" charset="0"/>
              </a:defRPr>
            </a:lvl4pPr>
            <a:lvl5pPr>
              <a:defRPr>
                <a:latin typeface="Delicious" pitchFamily="50" charset="0"/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pic>
        <p:nvPicPr>
          <p:cNvPr id="8" name="Picture 2" descr="C:\Users\julie.lorrain\Documents\hopital\affichage - graphisme\LOGOS\logo-cercle-couleur-CH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ulie.lorrain\Documents\hopital\affichage - graphisme\LOGOS\logo-cercle-couleur-CH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ulie.lorrain\Documents\hopital\affichage - graphisme\LOGOS\logo-cercle-couleur-CHL.png">
            <a:extLst>
              <a:ext uri="{FF2B5EF4-FFF2-40B4-BE49-F238E27FC236}">
                <a16:creationId xmlns:a16="http://schemas.microsoft.com/office/drawing/2014/main" id="{4BBCE956-FE73-009A-39D5-105E786708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ulie.lorrain\Documents\hopital\affichage - graphisme\LOGOS\logo-cercle-couleur-CHB.png">
            <a:extLst>
              <a:ext uri="{FF2B5EF4-FFF2-40B4-BE49-F238E27FC236}">
                <a16:creationId xmlns:a16="http://schemas.microsoft.com/office/drawing/2014/main" id="{39A20D81-516C-90F5-C33D-8313F5D38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riangle rectangle 11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rgbClr val="0070C0"/>
                </a:solidFill>
                <a:latin typeface="Delicious" pitchFamily="50" charset="0"/>
              </a:defRPr>
            </a:lvl1pPr>
            <a:lvl2pPr>
              <a:defRPr sz="2000">
                <a:latin typeface="Delicious" pitchFamily="50" charset="0"/>
              </a:defRPr>
            </a:lvl2pPr>
            <a:lvl3pPr>
              <a:defRPr sz="1800">
                <a:latin typeface="Delicious" pitchFamily="50" charset="0"/>
              </a:defRPr>
            </a:lvl3pPr>
            <a:lvl4pPr>
              <a:defRPr sz="1600">
                <a:latin typeface="Delicious" pitchFamily="50" charset="0"/>
              </a:defRPr>
            </a:lvl4pPr>
            <a:lvl5pPr>
              <a:defRPr sz="1600">
                <a:latin typeface="Delicious" pitchFamily="50" charset="0"/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0070C0"/>
                </a:solidFill>
                <a:latin typeface="Delicious" pitchFamily="50" charset="0"/>
              </a:defRPr>
            </a:lvl1pPr>
            <a:lvl2pPr>
              <a:defRPr sz="2000">
                <a:latin typeface="Delicious" pitchFamily="50" charset="0"/>
              </a:defRPr>
            </a:lvl2pPr>
            <a:lvl3pPr>
              <a:defRPr sz="1800">
                <a:latin typeface="Delicious" pitchFamily="50" charset="0"/>
              </a:defRPr>
            </a:lvl3pPr>
            <a:lvl4pPr>
              <a:defRPr sz="1600">
                <a:latin typeface="Delicious" pitchFamily="50" charset="0"/>
              </a:defRPr>
            </a:lvl4pPr>
            <a:lvl5pPr>
              <a:defRPr sz="1600">
                <a:latin typeface="Delicious" pitchFamily="50" charset="0"/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 dirty="0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10800000">
            <a:off x="5035585" y="-1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Forme libre 13"/>
          <p:cNvSpPr>
            <a:spLocks/>
          </p:cNvSpPr>
          <p:nvPr/>
        </p:nvSpPr>
        <p:spPr bwMode="auto">
          <a:xfrm rot="10800000">
            <a:off x="6702482" y="0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Triangle rectangle 14"/>
          <p:cNvSpPr>
            <a:spLocks/>
          </p:cNvSpPr>
          <p:nvPr/>
        </p:nvSpPr>
        <p:spPr bwMode="auto">
          <a:xfrm rot="10800000">
            <a:off x="7655581" y="0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6" name="Picture 2" descr="C:\Users\julie.lorrain\Documents\hopital\affichage - graphisme\LOGOS\logo-cercle-couleur-CH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ie.lorrain\Documents\hopital\affichage - graphisme\LOGOS\logo-cercle-couleur-CH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9">
            <a:extLst>
              <a:ext uri="{FF2B5EF4-FFF2-40B4-BE49-F238E27FC236}">
                <a16:creationId xmlns:a16="http://schemas.microsoft.com/office/drawing/2014/main" id="{1B234E28-A7D8-C38B-EE24-C23A48289A9A}"/>
              </a:ext>
            </a:extLst>
          </p:cNvPr>
          <p:cNvSpPr>
            <a:spLocks/>
          </p:cNvSpPr>
          <p:nvPr userDrawn="1"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orme libre 10">
            <a:extLst>
              <a:ext uri="{FF2B5EF4-FFF2-40B4-BE49-F238E27FC236}">
                <a16:creationId xmlns:a16="http://schemas.microsoft.com/office/drawing/2014/main" id="{C6E68902-9A87-922A-EB41-7F9B0D0C289D}"/>
              </a:ext>
            </a:extLst>
          </p:cNvPr>
          <p:cNvSpPr>
            <a:spLocks/>
          </p:cNvSpPr>
          <p:nvPr userDrawn="1"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67759E5E-E538-A76F-71B7-430B6165D515}"/>
              </a:ext>
            </a:extLst>
          </p:cNvPr>
          <p:cNvSpPr>
            <a:spLocks/>
          </p:cNvSpPr>
          <p:nvPr userDrawn="1"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8" name="Forme libre 12">
            <a:extLst>
              <a:ext uri="{FF2B5EF4-FFF2-40B4-BE49-F238E27FC236}">
                <a16:creationId xmlns:a16="http://schemas.microsoft.com/office/drawing/2014/main" id="{59E38EC7-74FD-4410-46C1-214AA1191934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35585" y="-1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orme libre 13">
            <a:extLst>
              <a:ext uri="{FF2B5EF4-FFF2-40B4-BE49-F238E27FC236}">
                <a16:creationId xmlns:a16="http://schemas.microsoft.com/office/drawing/2014/main" id="{E29FCBF5-8A1B-A60D-6564-2177EDB2555E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702482" y="0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0CFC0C9A-58E6-F192-BAE9-CFEF60354B2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55581" y="0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21" name="Picture 2" descr="C:\Users\julie.lorrain\Documents\hopital\affichage - graphisme\LOGOS\logo-cercle-couleur-CHL.png">
            <a:extLst>
              <a:ext uri="{FF2B5EF4-FFF2-40B4-BE49-F238E27FC236}">
                <a16:creationId xmlns:a16="http://schemas.microsoft.com/office/drawing/2014/main" id="{4020F7FB-A079-6A46-CBE3-2C4D6AE42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julie.lorrain\Documents\hopital\affichage - graphisme\LOGOS\logo-cercle-couleur-CHB.png">
            <a:extLst>
              <a:ext uri="{FF2B5EF4-FFF2-40B4-BE49-F238E27FC236}">
                <a16:creationId xmlns:a16="http://schemas.microsoft.com/office/drawing/2014/main" id="{97FBD162-68A2-0E59-4BD6-C31CD5F9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093296"/>
            <a:ext cx="992619" cy="7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8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8530378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fr-FR"/>
              <a:t>Groupe Hospitalier Tarbes - Lourdes</a:t>
            </a:r>
            <a:endParaRPr lang="fr-FR" dirty="0"/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rot="10800000">
            <a:off x="5035585" y="-1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 rot="10800000">
            <a:off x="6702482" y="0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Triangle rectangle 16"/>
          <p:cNvSpPr>
            <a:spLocks/>
          </p:cNvSpPr>
          <p:nvPr/>
        </p:nvSpPr>
        <p:spPr bwMode="auto">
          <a:xfrm rot="10800000">
            <a:off x="7655581" y="0"/>
            <a:ext cx="4536419" cy="1080868"/>
          </a:xfrm>
          <a:prstGeom prst="rtTriangle">
            <a:avLst/>
          </a:prstGeom>
          <a:blipFill>
            <a:blip r:embed="rId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Forme libre 10">
            <a:extLst>
              <a:ext uri="{FF2B5EF4-FFF2-40B4-BE49-F238E27FC236}">
                <a16:creationId xmlns:a16="http://schemas.microsoft.com/office/drawing/2014/main" id="{E31FD076-EACB-0115-EBB2-ADFEC73919B2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35585" y="-1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Forme libre 15">
            <a:extLst>
              <a:ext uri="{FF2B5EF4-FFF2-40B4-BE49-F238E27FC236}">
                <a16:creationId xmlns:a16="http://schemas.microsoft.com/office/drawing/2014/main" id="{A8405047-0756-C84A-7195-656629BE860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702482" y="0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EE2C5F6A-8A2A-2E08-0D53-008C1FFAAD2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55581" y="0"/>
            <a:ext cx="4536419" cy="1080868"/>
          </a:xfrm>
          <a:prstGeom prst="rtTriangle">
            <a:avLst/>
          </a:prstGeom>
          <a:blipFill>
            <a:blip r:embed="rId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6157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79" r:id="rId5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8530378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fr-FR"/>
              <a:t>Groupe Hospitalier Tarbes - Lourdes</a:t>
            </a:r>
            <a:endParaRPr lang="fr-FR" dirty="0"/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rot="10800000">
            <a:off x="5035585" y="-1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 rot="10800000">
            <a:off x="6702482" y="0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Triangle rectangle 16"/>
          <p:cNvSpPr>
            <a:spLocks/>
          </p:cNvSpPr>
          <p:nvPr/>
        </p:nvSpPr>
        <p:spPr bwMode="auto">
          <a:xfrm rot="10800000">
            <a:off x="7655581" y="0"/>
            <a:ext cx="4536419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Forme libre 10">
            <a:extLst>
              <a:ext uri="{FF2B5EF4-FFF2-40B4-BE49-F238E27FC236}">
                <a16:creationId xmlns:a16="http://schemas.microsoft.com/office/drawing/2014/main" id="{3410F0BC-FD12-EDFB-692B-BA9BE8B0ACD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35585" y="-1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Forme libre 15">
            <a:extLst>
              <a:ext uri="{FF2B5EF4-FFF2-40B4-BE49-F238E27FC236}">
                <a16:creationId xmlns:a16="http://schemas.microsoft.com/office/drawing/2014/main" id="{77AA5729-6BA5-066E-EE37-6131EF1AB791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702482" y="0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E911D646-8514-335C-A6BD-9E6DF0DEE3E0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55581" y="0"/>
            <a:ext cx="4536419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95918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2498036"/>
            <a:ext cx="8062664" cy="290053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000" dirty="0"/>
              <a:t>Parcours de soins IC CH TARBES</a:t>
            </a:r>
            <a:br>
              <a:rPr lang="fr-FR" sz="8000" dirty="0"/>
            </a:br>
            <a:r>
              <a:rPr lang="fr-FR" sz="8000" dirty="0"/>
              <a:t>PIC 65</a:t>
            </a:r>
            <a:br>
              <a:rPr lang="fr-FR" sz="5400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03912" y="5733256"/>
            <a:ext cx="5254352" cy="66223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bg1"/>
                </a:solidFill>
              </a:rPr>
              <a:t>Congrès CPTS TARBES ADOUR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fr-FR" dirty="0">
                <a:latin typeface="Trebuchet MS"/>
              </a:rPr>
              <a:t>15/04/2023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dirty="0">
                <a:solidFill>
                  <a:srgbClr val="2DA2BF">
                    <a:tint val="20000"/>
                  </a:srgbClr>
                </a:solidFill>
                <a:latin typeface="Trebuchet MS"/>
              </a:rPr>
              <a:t>Groupe Hospitalier Tarbes - Lourdes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9768408" y="188640"/>
            <a:ext cx="1008112" cy="64807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fr-FR" sz="1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r-FR" sz="1200" dirty="0"/>
              <a:t>DIRECTION GÉNÉRALE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7A1A36-B4FA-ED5C-6665-A162171729D8}"/>
              </a:ext>
            </a:extLst>
          </p:cNvPr>
          <p:cNvSpPr txBox="1"/>
          <p:nvPr/>
        </p:nvSpPr>
        <p:spPr>
          <a:xfrm>
            <a:off x="10980372" y="0"/>
            <a:ext cx="138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Service Cardiologie</a:t>
            </a:r>
          </a:p>
        </p:txBody>
      </p:sp>
    </p:spTree>
    <p:extLst>
      <p:ext uri="{BB962C8B-B14F-4D97-AF65-F5344CB8AC3E}">
        <p14:creationId xmlns:p14="http://schemas.microsoft.com/office/powerpoint/2010/main" val="420193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3456CCA-469D-F1BB-7CAE-FF2BA114E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51" r="523" b="5320"/>
          <a:stretch/>
        </p:blipFill>
        <p:spPr>
          <a:xfrm>
            <a:off x="220595" y="0"/>
            <a:ext cx="9370666" cy="641073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E8DA78-1691-2C45-3B79-13C71359F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9" r="128" b="8980"/>
          <a:stretch/>
        </p:blipFill>
        <p:spPr>
          <a:xfrm>
            <a:off x="6042146" y="0"/>
            <a:ext cx="9089370" cy="6155979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030C0D7-6B60-BD4F-C391-BCB1AF153DAF}"/>
              </a:ext>
            </a:extLst>
          </p:cNvPr>
          <p:cNvSpPr/>
          <p:nvPr/>
        </p:nvSpPr>
        <p:spPr>
          <a:xfrm>
            <a:off x="1311965" y="974035"/>
            <a:ext cx="248478" cy="1192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ABB350E-0CEF-2DD9-96F0-0AFEA0DC42C6}"/>
              </a:ext>
            </a:extLst>
          </p:cNvPr>
          <p:cNvSpPr/>
          <p:nvPr/>
        </p:nvSpPr>
        <p:spPr>
          <a:xfrm>
            <a:off x="3428578" y="1186069"/>
            <a:ext cx="248478" cy="1192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75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AED1B49-1ABA-9B8E-E741-EB727AB94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320" y="1417638"/>
            <a:ext cx="7007019" cy="5072614"/>
          </a:xfrm>
        </p:spPr>
        <p:txBody>
          <a:bodyPr>
            <a:normAutofit lnSpcReduction="10000"/>
          </a:bodyPr>
          <a:lstStyle/>
          <a:p>
            <a:r>
              <a:rPr lang="fr-FR" u="sng" dirty="0">
                <a:latin typeface="+mj-lt"/>
              </a:rPr>
              <a:t>BUTS :</a:t>
            </a:r>
            <a:r>
              <a:rPr lang="fr-FR" dirty="0">
                <a:latin typeface="+mj-lt"/>
              </a:rPr>
              <a:t> </a:t>
            </a:r>
            <a:r>
              <a:rPr lang="fr-FR" sz="2200" dirty="0">
                <a:latin typeface="+mj-lt"/>
              </a:rPr>
              <a:t>réévaluation pluri disciplinaire, titration médicamenteuse, compléter le calendrier vaccinal, corriger une carence martiale, jeter les bases du suivi chronique et du projet thérapeutique</a:t>
            </a:r>
          </a:p>
          <a:p>
            <a:pPr marL="109728" indent="0">
              <a:buNone/>
            </a:pPr>
            <a:endParaRPr lang="fr-FR" sz="2200" u="sng" dirty="0">
              <a:latin typeface="+mj-lt"/>
            </a:endParaRPr>
          </a:p>
          <a:p>
            <a:r>
              <a:rPr lang="fr-FR" u="sng" dirty="0">
                <a:latin typeface="+mj-lt"/>
              </a:rPr>
              <a:t>EQUIPE SOIGNANTE CH TARBES (UTIC) </a:t>
            </a:r>
            <a:r>
              <a:rPr lang="fr-FR" dirty="0">
                <a:latin typeface="+mj-lt"/>
              </a:rPr>
              <a:t>: </a:t>
            </a:r>
          </a:p>
          <a:p>
            <a:r>
              <a:rPr lang="fr-FR" sz="2000" dirty="0">
                <a:latin typeface="+mj-lt"/>
              </a:rPr>
              <a:t>Cardiologue </a:t>
            </a:r>
          </a:p>
          <a:p>
            <a:r>
              <a:rPr lang="fr-FR" sz="2000" dirty="0">
                <a:latin typeface="+mj-lt"/>
              </a:rPr>
              <a:t>Médecin généraliste</a:t>
            </a:r>
          </a:p>
          <a:p>
            <a:r>
              <a:rPr lang="fr-FR" sz="2000" dirty="0">
                <a:latin typeface="+mj-lt"/>
              </a:rPr>
              <a:t>ISPIC </a:t>
            </a:r>
          </a:p>
          <a:p>
            <a:r>
              <a:rPr lang="fr-FR" sz="2000" dirty="0">
                <a:latin typeface="+mj-lt"/>
              </a:rPr>
              <a:t>IDE échographie cardiaque</a:t>
            </a:r>
          </a:p>
          <a:p>
            <a:r>
              <a:rPr lang="fr-FR" sz="2000" dirty="0">
                <a:latin typeface="+mj-lt"/>
              </a:rPr>
              <a:t>Diététicienne </a:t>
            </a:r>
          </a:p>
          <a:p>
            <a:r>
              <a:rPr lang="fr-FR" sz="2000" dirty="0">
                <a:latin typeface="+mj-lt"/>
              </a:rPr>
              <a:t>Kinésithérapeute </a:t>
            </a:r>
          </a:p>
          <a:p>
            <a:r>
              <a:rPr lang="fr-FR" sz="2000" dirty="0">
                <a:latin typeface="+mj-lt"/>
              </a:rPr>
              <a:t>+ Logistique : Secrétariat , Cadre de santé …</a:t>
            </a:r>
          </a:p>
        </p:txBody>
      </p:sp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7F691207-B518-0AC9-40CE-CFB7CF2B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039" y="1651415"/>
            <a:ext cx="4200525" cy="4200525"/>
          </a:xfrm>
          <a:prstGeom prst="rect">
            <a:avLst/>
          </a:prstGeom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43A4FE8C-8A77-BF3D-230E-6729D7CB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jour J : HDJ à 1 mois</a:t>
            </a:r>
          </a:p>
        </p:txBody>
      </p:sp>
    </p:spTree>
    <p:extLst>
      <p:ext uri="{BB962C8B-B14F-4D97-AF65-F5344CB8AC3E}">
        <p14:creationId xmlns:p14="http://schemas.microsoft.com/office/powerpoint/2010/main" val="407326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43A4FE8C-8A77-BF3D-230E-6729D7CB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jour J : HDJ 1 mois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6630FF0-6A91-7276-37D6-2B934FD67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757" y="1805264"/>
            <a:ext cx="5909779" cy="4555779"/>
          </a:xfrm>
        </p:spPr>
        <p:txBody>
          <a:bodyPr>
            <a:normAutofit/>
          </a:bodyPr>
          <a:lstStyle/>
          <a:p>
            <a:r>
              <a:rPr lang="fr-FR" sz="2200" dirty="0">
                <a:latin typeface="+mj-lt"/>
              </a:rPr>
              <a:t>HDJ : consultation multidisciplinaire</a:t>
            </a:r>
          </a:p>
          <a:p>
            <a:r>
              <a:rPr lang="fr-FR" sz="2200" dirty="0">
                <a:latin typeface="+mj-lt"/>
              </a:rPr>
              <a:t>Activité démarrée le 15 décembre 2022 </a:t>
            </a:r>
          </a:p>
          <a:p>
            <a:r>
              <a:rPr lang="fr-FR" sz="2200" dirty="0">
                <a:latin typeface="+mj-lt"/>
              </a:rPr>
              <a:t>1 jeudi/2 , 4 patients /j</a:t>
            </a:r>
          </a:p>
          <a:p>
            <a:r>
              <a:rPr lang="fr-FR" sz="2200" dirty="0">
                <a:latin typeface="+mj-lt"/>
              </a:rPr>
              <a:t>Contact avec patient gardé grâce à PRADO+ la TLS IC : le patient est « scopé » à distance </a:t>
            </a:r>
          </a:p>
          <a:p>
            <a:r>
              <a:rPr lang="fr-FR" dirty="0"/>
              <a:t>Lien avec ETP CH Lourdes et la rééducation cardiaque à la Clinique de l’Ormeau.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9D0C6C96-94DF-7DD6-D34A-5798292D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831" y="1508203"/>
            <a:ext cx="4746996" cy="33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0330" y="90982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Parcours PIC 65 : Unité Thérapeutique de l’Insuffisance cardiaque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90330" y="1496296"/>
            <a:ext cx="10972800" cy="4525963"/>
          </a:xfrm>
        </p:spPr>
        <p:txBody>
          <a:bodyPr/>
          <a:lstStyle/>
          <a:p>
            <a:endParaRPr lang="fr-FR" dirty="0"/>
          </a:p>
          <a:p>
            <a:pPr marL="109728" indent="0">
              <a:buNone/>
            </a:pPr>
            <a:endParaRPr lang="fr-FR" dirty="0"/>
          </a:p>
          <a:p>
            <a:r>
              <a:rPr lang="fr-FR" dirty="0"/>
              <a:t>Entrée au parcours : Hospitalisation pour décompensation IC  – coordination des différents intervenants (PRADO, SATELIA…)- préparation de la sortie </a:t>
            </a:r>
          </a:p>
          <a:p>
            <a:r>
              <a:rPr lang="fr-FR" dirty="0"/>
              <a:t>HDJ à 1 mois </a:t>
            </a:r>
          </a:p>
          <a:p>
            <a:r>
              <a:rPr lang="fr-FR" dirty="0"/>
              <a:t>Suivi en CS Cardio 3 mois , 6 mois et 12 mois (sortie du parcours UTIC: reprise du suivi classique) </a:t>
            </a:r>
          </a:p>
          <a:p>
            <a:pPr marL="109728" indent="0">
              <a:buNone/>
            </a:pPr>
            <a:endParaRPr lang="fr-FR" dirty="0"/>
          </a:p>
        </p:txBody>
      </p:sp>
      <p:pic>
        <p:nvPicPr>
          <p:cNvPr id="1026" name="Picture 2" descr="Journée de sensibilisation à l'insuffisance cardiaque">
            <a:extLst>
              <a:ext uri="{FF2B5EF4-FFF2-40B4-BE49-F238E27FC236}">
                <a16:creationId xmlns:a16="http://schemas.microsoft.com/office/drawing/2014/main" id="{D68642B6-0376-51AA-05C2-8C8DFC47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36" y="357808"/>
            <a:ext cx="3862709" cy="28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7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B3A0354-9CCD-F3E2-2848-5EEEDBD39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7" y="134482"/>
            <a:ext cx="10591265" cy="6589036"/>
          </a:xfrm>
        </p:spPr>
      </p:pic>
    </p:spTree>
    <p:extLst>
      <p:ext uri="{BB962C8B-B14F-4D97-AF65-F5344CB8AC3E}">
        <p14:creationId xmlns:p14="http://schemas.microsoft.com/office/powerpoint/2010/main" val="356048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91A617B-9549-3963-061D-483D00C5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84" y="998551"/>
            <a:ext cx="5750116" cy="48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7A963D97-7259-DC2C-12B8-A0FAFE0A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 :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2074D95-227B-7173-BD93-2492D034D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548" y="1603007"/>
            <a:ext cx="5909779" cy="4555779"/>
          </a:xfrm>
        </p:spPr>
        <p:txBody>
          <a:bodyPr>
            <a:normAutofit/>
          </a:bodyPr>
          <a:lstStyle/>
          <a:p>
            <a:r>
              <a:rPr lang="fr-FR" sz="2200" dirty="0">
                <a:latin typeface="+mj-lt"/>
              </a:rPr>
              <a:t>Complexité de la prise en charge des patients IC qui ont souvent des comorbidités.</a:t>
            </a:r>
          </a:p>
          <a:p>
            <a:r>
              <a:rPr lang="fr-FR" sz="2200" dirty="0">
                <a:latin typeface="+mj-lt"/>
              </a:rPr>
              <a:t>Le traitement médicamenteux doit être rapidement mis en place et titré , ce qui nécessite un réseau de soins efficace et coordonné rôle primordial CPTS.</a:t>
            </a:r>
          </a:p>
          <a:p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Travail en équipe (cellule de coordination médecin-infirmière IPA ISPIC) avec implication de tous les acteurs de santé au profit du patient.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96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5BD17-0F88-7103-0445-E68163712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dirty="0"/>
              <a:t>MERCI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A7102C-7EF8-98F7-E883-16B02B1F2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" b="1627"/>
          <a:stretch/>
        </p:blipFill>
        <p:spPr>
          <a:xfrm>
            <a:off x="7404651" y="782319"/>
            <a:ext cx="4273827" cy="6006354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511D2466-039F-0E74-E6FD-862B80583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76EF9-C3BA-B078-9446-B7DF7E07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15/04/2023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FBB123-1278-C6B9-F9B7-A915365F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Hospitalier Tarbes - Lourdes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84680B93-DD8D-E216-B3D0-22F0D23338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23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6DC32D-9BBD-CEEB-6E8E-E18BD00F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0075" algn="l" fontAlgn="base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2.3% de la population française serait atteinte d’une IC (et jusqu’à 10 % des personnes de plus 70 ans)</a:t>
            </a:r>
            <a:endParaRPr lang="fr-FR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600075" algn="l" fontAlgn="base"/>
            <a:r>
              <a:rPr lang="fr-FR" sz="18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fr-F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 le territoire de la CPTS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</a:t>
            </a:r>
            <a:endParaRPr lang="fr-FR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1057275" algn="l" fontAlgn="base"/>
            <a:r>
              <a:rPr lang="fr-FR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80% des insuffisants cardiaques ne seraient pas diagnostiqués</a:t>
            </a:r>
            <a:endParaRPr lang="fr-FR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1057275" algn="l" fontAlgn="base"/>
            <a:r>
              <a:rPr lang="fr-FR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Dans la patientèle moyenne d’un MG, il y aurait 25 patients insuffisants cardiaques, </a:t>
            </a:r>
            <a:r>
              <a:rPr lang="fr-F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dont 20 ne seraient pas diagnostiqués et traités</a:t>
            </a:r>
            <a:endParaRPr lang="fr-FR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1057275" algn="l" fontAlgn="base"/>
            <a:r>
              <a:rPr lang="fr-FR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40 % des patients IC ne bénéficient pas de l’ALD 5</a:t>
            </a:r>
            <a:endParaRPr lang="fr-FR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marL="1057275" algn="l" fontAlgn="base"/>
            <a:r>
              <a:rPr lang="fr-FR" sz="1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Seulement 1,7 % ont bénéficié de séances infirmières de surveillance et de prévention en sortie d’hospitalisation</a:t>
            </a:r>
            <a:endParaRPr lang="fr-FR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fr-FR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8EAA5C3-D4CD-84EB-454C-6E1D938D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40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9388ED9-6E05-A60F-F6D5-637E4370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Bilan d’activité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21 patients HDJ: 21 patients TLS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	 7 patients ETP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	 6 patients PRADO 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	3 patients en réadaptation C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CDC18DD-28DC-3414-35CD-17089E52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0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OBJECTIFS :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1A7AADB-8EB1-A3AF-EBBC-234D0C492901}"/>
              </a:ext>
            </a:extLst>
          </p:cNvPr>
          <p:cNvSpPr txBox="1">
            <a:spLocks/>
          </p:cNvSpPr>
          <p:nvPr/>
        </p:nvSpPr>
        <p:spPr>
          <a:xfrm>
            <a:off x="745503" y="1505525"/>
            <a:ext cx="4396339" cy="4195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Font typeface="Wingdings 3"/>
              <a:buNone/>
            </a:pPr>
            <a:endParaRPr lang="fr-FR" dirty="0"/>
          </a:p>
          <a:p>
            <a:pPr defTabSz="914400"/>
            <a:r>
              <a:rPr lang="fr-FR" sz="2000" dirty="0">
                <a:latin typeface="+mj-lt"/>
              </a:rPr>
              <a:t>Améliorer la qualité de vie des patients IC </a:t>
            </a:r>
          </a:p>
          <a:p>
            <a:pPr marL="109728" indent="0" defTabSz="914400">
              <a:buNone/>
            </a:pPr>
            <a:endParaRPr lang="fr-FR" sz="2000" dirty="0">
              <a:latin typeface="+mj-lt"/>
            </a:endParaRPr>
          </a:p>
          <a:p>
            <a:pPr defTabSz="914400"/>
            <a:r>
              <a:rPr lang="fr-FR" sz="2000" dirty="0">
                <a:latin typeface="+mj-lt"/>
              </a:rPr>
              <a:t>Améliorer le pronostic : survie et risque de décompensation cardiaque </a:t>
            </a:r>
          </a:p>
          <a:p>
            <a:pPr marL="109728" indent="0" defTabSz="914400">
              <a:buNone/>
            </a:pPr>
            <a:endParaRPr lang="fr-FR" sz="2000" dirty="0">
              <a:latin typeface="+mj-lt"/>
            </a:endParaRPr>
          </a:p>
          <a:p>
            <a:pPr defTabSz="914400"/>
            <a:r>
              <a:rPr lang="fr-FR" sz="2000" dirty="0">
                <a:latin typeface="+mj-lt"/>
              </a:rPr>
              <a:t>Prise en charge standardisé mais la plus personnalisé possible: il y a IC et IC …</a:t>
            </a:r>
          </a:p>
        </p:txBody>
      </p:sp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3DFF8579-44A1-ED6B-CF37-AE346529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005" y="1716833"/>
            <a:ext cx="6350323" cy="3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8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000D9E-0BB5-E0AB-7328-6F9B1068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7043530" cy="4525963"/>
          </a:xfrm>
        </p:spPr>
        <p:txBody>
          <a:bodyPr/>
          <a:lstStyle/>
          <a:p>
            <a:pPr marL="109728" indent="0">
              <a:buNone/>
            </a:pPr>
            <a:endParaRPr lang="fr-FR" dirty="0"/>
          </a:p>
          <a:p>
            <a:r>
              <a:rPr lang="fr-FR" dirty="0"/>
              <a:t>1,5 millions de Français touchés </a:t>
            </a:r>
          </a:p>
          <a:p>
            <a:r>
              <a:rPr lang="fr-FR" dirty="0"/>
              <a:t>1 décès toutes les 7 minutes </a:t>
            </a:r>
          </a:p>
          <a:p>
            <a:r>
              <a:rPr lang="fr-FR" dirty="0"/>
              <a:t>70 000 morts par an </a:t>
            </a:r>
          </a:p>
          <a:p>
            <a:r>
              <a:rPr lang="fr-FR" dirty="0"/>
              <a:t>Près de 200 000 hospitalisations </a:t>
            </a:r>
          </a:p>
          <a:p>
            <a:r>
              <a:rPr lang="fr-FR" dirty="0"/>
              <a:t>L’incidence  augmente de 25% tous les 4 ans </a:t>
            </a:r>
          </a:p>
          <a:p>
            <a:pPr marL="109728" indent="0">
              <a:buNone/>
            </a:pPr>
            <a:r>
              <a:rPr lang="fr-FR" dirty="0"/>
              <a:t>   avec le vieillissement de la population </a:t>
            </a:r>
          </a:p>
          <a:p>
            <a:r>
              <a:rPr lang="fr-FR" dirty="0"/>
              <a:t>Impact considérable sur les dépenses de santé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E95C1F-B719-EE38-94E4-7A2958B1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Insuffisance cardiaque:</a:t>
            </a:r>
          </a:p>
        </p:txBody>
      </p:sp>
      <p:pic>
        <p:nvPicPr>
          <p:cNvPr id="1028" name="Picture 4" descr="Insuffisance cardiaque : et si votre coeur essayait de vous dire quelque  chose ? - Champcueil">
            <a:extLst>
              <a:ext uri="{FF2B5EF4-FFF2-40B4-BE49-F238E27FC236}">
                <a16:creationId xmlns:a16="http://schemas.microsoft.com/office/drawing/2014/main" id="{53AA9B35-C859-B91B-0320-71AB6F7B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60" y="0"/>
            <a:ext cx="491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i="1" dirty="0"/>
          </a:p>
          <a:p>
            <a:r>
              <a:rPr lang="fr-FR" sz="2000" i="1" u="sng" dirty="0">
                <a:latin typeface="+mj-lt"/>
              </a:rPr>
              <a:t>Plus d’un tiers des patients </a:t>
            </a:r>
            <a:r>
              <a:rPr lang="fr-FR" sz="2000" i="1" dirty="0">
                <a:latin typeface="+mj-lt"/>
              </a:rPr>
              <a:t>sortent sans savoir qu’ils sont insuffisants cardiaques </a:t>
            </a:r>
          </a:p>
          <a:p>
            <a:pPr marL="109728" indent="0">
              <a:buNone/>
            </a:pPr>
            <a:r>
              <a:rPr lang="fr-FR" sz="2000" i="1" dirty="0">
                <a:latin typeface="+mj-lt"/>
              </a:rPr>
              <a:t>( enquête GICC et SFC 2018)</a:t>
            </a:r>
          </a:p>
          <a:p>
            <a:endParaRPr lang="fr-FR" sz="2000" i="1" dirty="0">
              <a:latin typeface="+mj-lt"/>
            </a:endParaRPr>
          </a:p>
          <a:p>
            <a:r>
              <a:rPr lang="fr-FR" sz="2000" i="1" u="sng" dirty="0">
                <a:latin typeface="+mj-lt"/>
              </a:rPr>
              <a:t>31% des patients</a:t>
            </a:r>
            <a:r>
              <a:rPr lang="fr-FR" sz="2000" i="1" dirty="0">
                <a:latin typeface="+mj-lt"/>
              </a:rPr>
              <a:t> hospitalisés ont été réhospitalisés dans l’année suivante, dont la moitié dans les 3 mois suivants. Seuls 30% des patients réhospitalisés avaient eu contact avec un cardiologue avant leur réadmission, dont la moitié moins de 2 mois avant. (étude nationale du Système National des Données de Santé 2014-2016)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Améliorer la prise en charge post hospitalisation et favoriser le lien hôpital-ville:</a:t>
            </a:r>
          </a:p>
        </p:txBody>
      </p:sp>
    </p:spTree>
    <p:extLst>
      <p:ext uri="{BB962C8B-B14F-4D97-AF65-F5344CB8AC3E}">
        <p14:creationId xmlns:p14="http://schemas.microsoft.com/office/powerpoint/2010/main" val="12035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8F1F00-D805-A236-24CA-BC94A5CF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6346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 parcours de soins des patients IC : </a:t>
            </a:r>
            <a:br>
              <a:rPr lang="fr-FR" dirty="0"/>
            </a:br>
            <a:r>
              <a:rPr lang="fr-FR" dirty="0"/>
              <a:t>étapes clés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8BC0FB-C44F-B899-8F46-15F855F13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668" y="2270659"/>
            <a:ext cx="9316715" cy="2990816"/>
          </a:xfrm>
          <a:prstGeom prst="rect">
            <a:avLst/>
          </a:prstGeom>
        </p:spPr>
      </p:pic>
      <p:pic>
        <p:nvPicPr>
          <p:cNvPr id="1028" name="Picture 4" descr="Nouvelle identité visuelle pour l'Assurance Maladie : mon ...">
            <a:extLst>
              <a:ext uri="{FF2B5EF4-FFF2-40B4-BE49-F238E27FC236}">
                <a16:creationId xmlns:a16="http://schemas.microsoft.com/office/drawing/2014/main" id="{2EAF6E1F-7E46-0B65-9585-E3A511364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174" b="32029"/>
          <a:stretch/>
        </p:blipFill>
        <p:spPr bwMode="auto">
          <a:xfrm>
            <a:off x="9378553" y="4959625"/>
            <a:ext cx="2306136" cy="12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D8B7ADC-1800-0507-E2AD-03D0F4C9DA7E}"/>
              </a:ext>
            </a:extLst>
          </p:cNvPr>
          <p:cNvSpPr/>
          <p:nvPr/>
        </p:nvSpPr>
        <p:spPr>
          <a:xfrm>
            <a:off x="3389243" y="2067339"/>
            <a:ext cx="4204253" cy="289228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 HOSPITALISATION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1AA517E-E75D-E70D-991F-F92DE1D8C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3284"/>
            <a:ext cx="5528996" cy="419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dirty="0">
              <a:latin typeface="+mj-lt"/>
            </a:endParaRPr>
          </a:p>
          <a:p>
            <a:r>
              <a:rPr lang="fr-FR" sz="2400" dirty="0">
                <a:latin typeface="+mj-lt"/>
              </a:rPr>
              <a:t>TRAITEMENT DE LA PHASE AIGUE:</a:t>
            </a:r>
          </a:p>
          <a:p>
            <a:pPr marL="0" indent="0">
              <a:buNone/>
            </a:pPr>
            <a:r>
              <a:rPr lang="fr-FR" sz="24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fr-FR" sz="2400" dirty="0">
                <a:latin typeface="+mj-lt"/>
              </a:rPr>
              <a:t>Les patients décompensés arrivent souvent par le biais des urgences : </a:t>
            </a:r>
          </a:p>
          <a:p>
            <a:pPr marL="0" indent="0">
              <a:buNone/>
            </a:pPr>
            <a:r>
              <a:rPr lang="fr-FR" sz="2400" dirty="0"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fr-FR" sz="2400" dirty="0">
                <a:latin typeface="+mj-lt"/>
              </a:rPr>
              <a:t>Travail sur la filière pré hospitalière </a:t>
            </a:r>
            <a:r>
              <a:rPr lang="fr-FR" sz="2400" u="sng" dirty="0">
                <a:latin typeface="+mj-lt"/>
              </a:rPr>
              <a:t>dépistage de l’IC</a:t>
            </a:r>
            <a:r>
              <a:rPr lang="fr-FR" sz="2400" dirty="0">
                <a:latin typeface="+mj-lt"/>
              </a:rPr>
              <a:t> et </a:t>
            </a:r>
            <a:r>
              <a:rPr lang="fr-FR" sz="2400" u="sng" dirty="0">
                <a:latin typeface="+mj-lt"/>
              </a:rPr>
              <a:t>la prévention des décompensations </a:t>
            </a:r>
            <a:r>
              <a:rPr lang="fr-FR" sz="2400" dirty="0">
                <a:latin typeface="+mj-lt"/>
              </a:rPr>
              <a:t>, </a:t>
            </a:r>
          </a:p>
          <a:p>
            <a:pPr>
              <a:buFontTx/>
              <a:buChar char="-"/>
            </a:pPr>
            <a:r>
              <a:rPr lang="fr-FR" sz="2400" dirty="0">
                <a:latin typeface="+mj-lt"/>
              </a:rPr>
              <a:t>IC : la moitié de toutes les HPE </a:t>
            </a:r>
          </a:p>
          <a:p>
            <a:pPr>
              <a:buFontTx/>
              <a:buChar char="-"/>
            </a:pPr>
            <a:r>
              <a:rPr lang="fr-FR" sz="2400" dirty="0">
                <a:latin typeface="+mj-lt"/>
              </a:rPr>
              <a:t>90% des IC sont inconnus de l’hôpital</a:t>
            </a:r>
          </a:p>
        </p:txBody>
      </p:sp>
      <p:pic>
        <p:nvPicPr>
          <p:cNvPr id="1026" name="Picture 2" descr="Aucune description alternative pour cette image">
            <a:extLst>
              <a:ext uri="{FF2B5EF4-FFF2-40B4-BE49-F238E27FC236}">
                <a16:creationId xmlns:a16="http://schemas.microsoft.com/office/drawing/2014/main" id="{77B76318-6FF1-F941-8A97-2B259393E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25" y="1860367"/>
            <a:ext cx="5441269" cy="422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 Hospitalisation : Parcours patient IC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DE8D1A9-A2C2-CFCA-98E3-328FCEA36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260" y="1483518"/>
            <a:ext cx="8895453" cy="4195763"/>
          </a:xfrm>
        </p:spPr>
        <p:txBody>
          <a:bodyPr>
            <a:normAutofit fontScale="92500"/>
          </a:bodyPr>
          <a:lstStyle/>
          <a:p>
            <a:r>
              <a:rPr lang="fr-FR" sz="2400" dirty="0">
                <a:latin typeface="+mj-lt"/>
              </a:rPr>
              <a:t>Après stabilisation:</a:t>
            </a: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PROPOSER A TOUS LES PATIENTS : </a:t>
            </a:r>
          </a:p>
          <a:p>
            <a:pPr marL="109728" indent="0">
              <a:buNone/>
            </a:pPr>
            <a:r>
              <a:rPr lang="fr-FR" sz="2400" dirty="0">
                <a:latin typeface="+mj-lt"/>
              </a:rPr>
              <a:t>   </a:t>
            </a:r>
            <a:r>
              <a:rPr lang="fr-FR" sz="2400" b="1" u="sng" dirty="0">
                <a:latin typeface="+mj-lt"/>
              </a:rPr>
              <a:t>Le « KIT » insuffisance cardiaque </a:t>
            </a:r>
            <a:r>
              <a:rPr lang="fr-FR" sz="2400" dirty="0">
                <a:latin typeface="+mj-lt"/>
              </a:rPr>
              <a:t>:</a:t>
            </a:r>
          </a:p>
          <a:p>
            <a:pPr marL="109728" indent="0">
              <a:buNone/>
            </a:pPr>
            <a:endParaRPr lang="fr-F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>
                <a:latin typeface="+mj-lt"/>
              </a:rPr>
              <a:t>Les 4 fantastiques : BIGA + diurétiques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>
                <a:latin typeface="+mj-lt"/>
              </a:rPr>
              <a:t>Télésurveillance SATELIA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>
                <a:latin typeface="+mj-lt"/>
              </a:rPr>
              <a:t>Accompagnement PRADO IC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>
                <a:latin typeface="+mj-lt"/>
              </a:rPr>
              <a:t>Information EPOF / EPON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>
                <a:latin typeface="+mj-lt"/>
              </a:rPr>
              <a:t>Cs DIET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>
                <a:latin typeface="+mj-lt"/>
              </a:rPr>
              <a:t>En fonction des besoins : CS </a:t>
            </a:r>
            <a:r>
              <a:rPr lang="fr-FR" sz="2200" dirty="0" err="1">
                <a:latin typeface="+mj-lt"/>
              </a:rPr>
              <a:t>Tabaco</a:t>
            </a:r>
            <a:r>
              <a:rPr lang="fr-FR" sz="2200" dirty="0">
                <a:latin typeface="+mj-lt"/>
              </a:rPr>
              <a:t>/</a:t>
            </a:r>
            <a:r>
              <a:rPr lang="fr-FR" sz="2200" dirty="0" err="1">
                <a:latin typeface="+mj-lt"/>
              </a:rPr>
              <a:t>addicto</a:t>
            </a:r>
            <a:r>
              <a:rPr lang="fr-FR" sz="2200" dirty="0">
                <a:latin typeface="+mj-lt"/>
              </a:rPr>
              <a:t> , Assistante sociale </a:t>
            </a:r>
            <a:r>
              <a:rPr lang="fr-FR" sz="2200" dirty="0" err="1">
                <a:latin typeface="+mj-lt"/>
              </a:rPr>
              <a:t>etc</a:t>
            </a:r>
            <a:r>
              <a:rPr lang="fr-FR" sz="2200" dirty="0">
                <a:latin typeface="+mj-lt"/>
              </a:rPr>
              <a:t> …</a:t>
            </a:r>
          </a:p>
          <a:p>
            <a:endParaRPr lang="fr-FR" dirty="0"/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3859EC90-EFF1-E2C4-34AD-790666152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978" y="2033449"/>
            <a:ext cx="4395788" cy="2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10" y="-36689"/>
            <a:ext cx="12319910" cy="689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40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C87A5D9A-7A27-94BA-DADD-B68911DED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787" y="1570038"/>
            <a:ext cx="4286250" cy="3171825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1F5A8BC-B8FD-4639-023E-95F9207E2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381539"/>
            <a:ext cx="8411818" cy="6172201"/>
          </a:xfrm>
        </p:spPr>
        <p:txBody>
          <a:bodyPr>
            <a:noAutofit/>
          </a:bodyPr>
          <a:lstStyle/>
          <a:p>
            <a:r>
              <a:rPr lang="fr-FR" sz="2000" b="1" u="sng" dirty="0">
                <a:latin typeface="+mj-lt"/>
              </a:rPr>
              <a:t>Un check </a:t>
            </a:r>
            <a:r>
              <a:rPr lang="fr-FR" sz="2000" b="1" u="sng" dirty="0" err="1">
                <a:latin typeface="+mj-lt"/>
              </a:rPr>
              <a:t>list</a:t>
            </a:r>
            <a:r>
              <a:rPr lang="fr-FR" sz="2000" b="1" u="sng" dirty="0">
                <a:latin typeface="+mj-lt"/>
              </a:rPr>
              <a:t> patient IC: </a:t>
            </a:r>
          </a:p>
          <a:p>
            <a:pPr marL="109728" indent="0">
              <a:buNone/>
            </a:pPr>
            <a:endParaRPr lang="fr-FR" sz="2000" u="sng" dirty="0">
              <a:latin typeface="+mj-lt"/>
            </a:endParaRPr>
          </a:p>
          <a:p>
            <a:r>
              <a:rPr lang="fr-FR" sz="2000" u="sng" dirty="0">
                <a:latin typeface="+mj-lt"/>
              </a:rPr>
              <a:t>Le CRH </a:t>
            </a:r>
            <a:r>
              <a:rPr lang="fr-FR" sz="2000" dirty="0">
                <a:latin typeface="+mj-lt"/>
              </a:rPr>
              <a:t> : FEVG, Créatininémie , NT pro BNP de sortie…</a:t>
            </a:r>
          </a:p>
          <a:p>
            <a:pPr marL="109728" indent="0">
              <a:buNone/>
            </a:pPr>
            <a:r>
              <a:rPr lang="fr-FR" sz="2000" dirty="0">
                <a:latin typeface="+mj-lt"/>
              </a:rPr>
              <a:t> </a:t>
            </a:r>
          </a:p>
          <a:p>
            <a:r>
              <a:rPr lang="fr-FR" sz="2000" b="1" u="sng" dirty="0">
                <a:latin typeface="+mj-lt"/>
              </a:rPr>
              <a:t>Le passeport Patient IC </a:t>
            </a:r>
            <a:r>
              <a:rPr lang="fr-FR" sz="2000" dirty="0">
                <a:latin typeface="+mj-lt"/>
              </a:rPr>
              <a:t>:</a:t>
            </a:r>
          </a:p>
          <a:p>
            <a:r>
              <a:rPr lang="fr-FR" sz="2000" dirty="0">
                <a:latin typeface="+mj-lt"/>
              </a:rPr>
              <a:t>Documents nécessaires à l’HDJ 1 MOIS :                </a:t>
            </a:r>
          </a:p>
          <a:p>
            <a:r>
              <a:rPr lang="fr-FR" sz="2000" dirty="0">
                <a:latin typeface="+mj-lt"/>
              </a:rPr>
              <a:t>Bilan biologique (</a:t>
            </a:r>
            <a:r>
              <a:rPr lang="fr-FR" sz="2000" dirty="0" err="1">
                <a:latin typeface="+mj-lt"/>
              </a:rPr>
              <a:t>NTproBNP</a:t>
            </a:r>
            <a:r>
              <a:rPr lang="fr-FR" sz="2000" dirty="0">
                <a:latin typeface="+mj-lt"/>
              </a:rPr>
              <a:t>), ordonnance de traitement , statut vaccinal à remplir par le MT , …</a:t>
            </a:r>
          </a:p>
          <a:p>
            <a:r>
              <a:rPr lang="fr-FR" sz="2000" dirty="0">
                <a:latin typeface="+mj-lt"/>
              </a:rPr>
              <a:t>La Réadaptation cardiaque</a:t>
            </a:r>
          </a:p>
          <a:p>
            <a:r>
              <a:rPr lang="fr-FR" sz="2000" dirty="0">
                <a:latin typeface="+mj-lt"/>
              </a:rPr>
              <a:t>SPICO : outil de coordination (formation en cours pour l’équipe cardio UTIC CH TARBES)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38B1891-5D5E-03E9-901C-2461A3A18C49}"/>
              </a:ext>
            </a:extLst>
          </p:cNvPr>
          <p:cNvSpPr txBox="1">
            <a:spLocks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fr-FR" dirty="0"/>
              <a:t>A la sortie : Parcours patient IC </a:t>
            </a:r>
          </a:p>
        </p:txBody>
      </p:sp>
    </p:spTree>
    <p:extLst>
      <p:ext uri="{BB962C8B-B14F-4D97-AF65-F5344CB8AC3E}">
        <p14:creationId xmlns:p14="http://schemas.microsoft.com/office/powerpoint/2010/main" val="36426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55740CD1-E0F9-4376-8CD2-D8C76BF23C4C}" vid="{79A8D939-D9B3-4401-816F-05E8FFBE3E1A}"/>
    </a:ext>
  </a:extLst>
</a:theme>
</file>

<file path=ppt/theme/theme2.xml><?xml version="1.0" encoding="utf-8"?>
<a:theme xmlns:a="http://schemas.openxmlformats.org/drawingml/2006/main" name="1_Thème1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55740CD1-E0F9-4376-8CD2-D8C76BF23C4C}" vid="{79A8D939-D9B3-4401-816F-05E8FFBE3E1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475</TotalTime>
  <Words>853</Words>
  <Application>Microsoft Office PowerPoint</Application>
  <PresentationFormat>Grand écran</PresentationFormat>
  <Paragraphs>112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Courier New</vt:lpstr>
      <vt:lpstr>Delicious</vt:lpstr>
      <vt:lpstr>Georgia</vt:lpstr>
      <vt:lpstr>Segoe UI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Thème1</vt:lpstr>
      <vt:lpstr>1_Thème1</vt:lpstr>
      <vt:lpstr>Parcours de soins IC CH TARBES PIC 65 </vt:lpstr>
      <vt:lpstr>OBJECTIFS :</vt:lpstr>
      <vt:lpstr>Insuffisance cardiaque:</vt:lpstr>
      <vt:lpstr>Améliorer la prise en charge post hospitalisation et favoriser le lien hôpital-ville:</vt:lpstr>
      <vt:lpstr>Le parcours de soins des patients IC :  étapes clés</vt:lpstr>
      <vt:lpstr>En HOSPITALISATION</vt:lpstr>
      <vt:lpstr>En Hospitalisation : Parcours patient IC </vt:lpstr>
      <vt:lpstr>Présentation PowerPoint</vt:lpstr>
      <vt:lpstr>Présentation PowerPoint</vt:lpstr>
      <vt:lpstr>Présentation PowerPoint</vt:lpstr>
      <vt:lpstr>Le jour J : HDJ à 1 mois</vt:lpstr>
      <vt:lpstr>Le jour J : HDJ 1 mois </vt:lpstr>
      <vt:lpstr>Parcours PIC 65 : Unité Thérapeutique de l’Insuffisance cardiaque </vt:lpstr>
      <vt:lpstr>Présentation PowerPoint</vt:lpstr>
      <vt:lpstr>En pratique :</vt:lpstr>
      <vt:lpstr>MERCI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de soins IC CH TARBES</dc:title>
  <dc:creator>majdi abdennadher</dc:creator>
  <cp:lastModifiedBy>majdi abdennadher</cp:lastModifiedBy>
  <cp:revision>32</cp:revision>
  <dcterms:created xsi:type="dcterms:W3CDTF">2023-01-30T05:24:56Z</dcterms:created>
  <dcterms:modified xsi:type="dcterms:W3CDTF">2023-04-14T14:47:52Z</dcterms:modified>
</cp:coreProperties>
</file>