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257" r:id="rId3"/>
    <p:sldId id="258" r:id="rId4"/>
    <p:sldId id="273" r:id="rId5"/>
    <p:sldId id="274" r:id="rId6"/>
    <p:sldId id="259" r:id="rId7"/>
    <p:sldId id="264" r:id="rId8"/>
    <p:sldId id="260" r:id="rId9"/>
    <p:sldId id="261" r:id="rId10"/>
    <p:sldId id="262" r:id="rId11"/>
    <p:sldId id="265" r:id="rId12"/>
    <p:sldId id="266" r:id="rId13"/>
    <p:sldId id="267" r:id="rId14"/>
    <p:sldId id="268" r:id="rId15"/>
    <p:sldId id="269" r:id="rId16"/>
    <p:sldId id="270" r:id="rId17"/>
    <p:sldId id="271" r:id="rId18"/>
    <p:sldId id="263" r:id="rId19"/>
    <p:sldId id="272"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364048-644B-41DE-926B-6626BA7768D8}" v="7" dt="2023-04-02T18:45:00.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4713" autoAdjust="0"/>
  </p:normalViewPr>
  <p:slideViewPr>
    <p:cSldViewPr snapToGrid="0">
      <p:cViewPr varScale="1">
        <p:scale>
          <a:sx n="82" d="100"/>
          <a:sy n="82" d="100"/>
        </p:scale>
        <p:origin x="252" y="3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73" d="100"/>
          <a:sy n="73" d="100"/>
        </p:scale>
        <p:origin x="2694" y="2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C46B6DB-4959-8A10-58AA-C278A60CBF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228B4C44-E5F5-EC6B-6363-58E6AFEEB7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63C2DD-FDCC-4C24-A55F-846F728A5B7C}" type="datetimeFigureOut">
              <a:rPr lang="fr-FR" smtClean="0"/>
              <a:t>15/04/2023</a:t>
            </a:fld>
            <a:endParaRPr lang="fr-FR"/>
          </a:p>
        </p:txBody>
      </p:sp>
      <p:sp>
        <p:nvSpPr>
          <p:cNvPr id="4" name="Espace réservé du pied de page 3">
            <a:extLst>
              <a:ext uri="{FF2B5EF4-FFF2-40B4-BE49-F238E27FC236}">
                <a16:creationId xmlns:a16="http://schemas.microsoft.com/office/drawing/2014/main" id="{E0FC2042-DDAD-BCEB-3C41-301CC39D5F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4C5C3786-27CE-C167-A8E7-2338B1CF447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B8B6DC-9D37-49CF-94CD-165794D791CB}" type="slidenum">
              <a:rPr lang="fr-FR" smtClean="0"/>
              <a:t>‹N°›</a:t>
            </a:fld>
            <a:endParaRPr lang="fr-FR"/>
          </a:p>
        </p:txBody>
      </p:sp>
    </p:spTree>
    <p:extLst>
      <p:ext uri="{BB962C8B-B14F-4D97-AF65-F5344CB8AC3E}">
        <p14:creationId xmlns:p14="http://schemas.microsoft.com/office/powerpoint/2010/main" val="31329290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605692-C89E-14F7-F79B-A73EFE5DBDB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8F25D7D-B859-E761-7F40-3F9F0C508A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07821E2-BE59-0DBA-E2BA-80EB5065DC52}"/>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5" name="Espace réservé du pied de page 4">
            <a:extLst>
              <a:ext uri="{FF2B5EF4-FFF2-40B4-BE49-F238E27FC236}">
                <a16:creationId xmlns:a16="http://schemas.microsoft.com/office/drawing/2014/main" id="{218585E8-2E4F-0B27-5462-8B1B011AF24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2FAC11-46F9-D302-3392-2FC0A864C0DC}"/>
              </a:ext>
            </a:extLst>
          </p:cNvPr>
          <p:cNvSpPr>
            <a:spLocks noGrp="1"/>
          </p:cNvSpPr>
          <p:nvPr>
            <p:ph type="sldNum" sz="quarter" idx="12"/>
          </p:nvPr>
        </p:nvSpPr>
        <p:spPr/>
        <p:txBody>
          <a:bodyPr/>
          <a:lstStyle/>
          <a:p>
            <a:fld id="{B4D3B3B7-5756-496B-9D35-AA41B3063988}" type="slidenum">
              <a:rPr lang="fr-FR" smtClean="0"/>
              <a:t>‹N°›</a:t>
            </a:fld>
            <a:endParaRPr lang="fr-FR"/>
          </a:p>
        </p:txBody>
      </p:sp>
      <p:pic>
        <p:nvPicPr>
          <p:cNvPr id="10" name="Image 9" descr="Une image contenant texte&#10;&#10;Description générée automatiquement">
            <a:extLst>
              <a:ext uri="{FF2B5EF4-FFF2-40B4-BE49-F238E27FC236}">
                <a16:creationId xmlns:a16="http://schemas.microsoft.com/office/drawing/2014/main" id="{59322D95-25A6-B0F5-36C6-9BB7AF653A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681" y="4608513"/>
            <a:ext cx="3498719" cy="1576676"/>
          </a:xfrm>
          <a:prstGeom prst="rect">
            <a:avLst/>
          </a:prstGeom>
        </p:spPr>
      </p:pic>
    </p:spTree>
    <p:extLst>
      <p:ext uri="{BB962C8B-B14F-4D97-AF65-F5344CB8AC3E}">
        <p14:creationId xmlns:p14="http://schemas.microsoft.com/office/powerpoint/2010/main" val="116894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F777CB-AB75-C62C-C897-BB8496AEC03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55484C-FF17-5466-92F1-D8EF211FA21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B9FA49A-F062-269A-A6CD-60F791A8F725}"/>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5" name="Espace réservé du pied de page 4">
            <a:extLst>
              <a:ext uri="{FF2B5EF4-FFF2-40B4-BE49-F238E27FC236}">
                <a16:creationId xmlns:a16="http://schemas.microsoft.com/office/drawing/2014/main" id="{664AB9BB-E67E-17D1-8E87-DE46D64BEE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7D2E53C-8B10-EC18-93C9-F21A6BB0E130}"/>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2353792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B3F29AC-205C-62E8-3569-C30D82B10FD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FFD33F4-94AC-1BA1-4AEA-22972149897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DA5F001-04FD-582B-C114-1886A2320147}"/>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5" name="Espace réservé du pied de page 4">
            <a:extLst>
              <a:ext uri="{FF2B5EF4-FFF2-40B4-BE49-F238E27FC236}">
                <a16:creationId xmlns:a16="http://schemas.microsoft.com/office/drawing/2014/main" id="{A202B7C7-B3D9-939F-E9B3-0973D372E3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568327-FEB7-B88E-542F-0348918A745C}"/>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2311784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22BA9-68C7-97C6-E878-CCAC3EA94AE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3BAB973-0D28-D8C7-A5FD-0F5DB88E978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4E7287-D9A8-90E4-D7F2-E17A49E816FC}"/>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5" name="Espace réservé du pied de page 4">
            <a:extLst>
              <a:ext uri="{FF2B5EF4-FFF2-40B4-BE49-F238E27FC236}">
                <a16:creationId xmlns:a16="http://schemas.microsoft.com/office/drawing/2014/main" id="{871A01DA-B2E4-F876-7D91-0886810D50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4E1A1F7-0C28-CC26-060A-C36D7FA49C35}"/>
              </a:ext>
            </a:extLst>
          </p:cNvPr>
          <p:cNvSpPr>
            <a:spLocks noGrp="1"/>
          </p:cNvSpPr>
          <p:nvPr>
            <p:ph type="sldNum" sz="quarter" idx="12"/>
          </p:nvPr>
        </p:nvSpPr>
        <p:spPr/>
        <p:txBody>
          <a:bodyPr/>
          <a:lstStyle/>
          <a:p>
            <a:fld id="{B4D3B3B7-5756-496B-9D35-AA41B3063988}" type="slidenum">
              <a:rPr lang="fr-FR" smtClean="0"/>
              <a:t>‹N°›</a:t>
            </a:fld>
            <a:endParaRPr lang="fr-FR"/>
          </a:p>
        </p:txBody>
      </p:sp>
      <p:pic>
        <p:nvPicPr>
          <p:cNvPr id="8" name="Image 7">
            <a:extLst>
              <a:ext uri="{FF2B5EF4-FFF2-40B4-BE49-F238E27FC236}">
                <a16:creationId xmlns:a16="http://schemas.microsoft.com/office/drawing/2014/main" id="{CB2E7917-45FE-76C0-90AE-C4CF476DB5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7365" y="4851400"/>
            <a:ext cx="1141670" cy="1325563"/>
          </a:xfrm>
          <a:prstGeom prst="rect">
            <a:avLst/>
          </a:prstGeom>
        </p:spPr>
      </p:pic>
    </p:spTree>
    <p:extLst>
      <p:ext uri="{BB962C8B-B14F-4D97-AF65-F5344CB8AC3E}">
        <p14:creationId xmlns:p14="http://schemas.microsoft.com/office/powerpoint/2010/main" val="126417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582962-5932-8DD7-0CE9-347E3C01ED3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FB4DB92-3180-B701-71E1-AA6FE597F99A}"/>
              </a:ext>
            </a:extLst>
          </p:cNvPr>
          <p:cNvSpPr>
            <a:spLocks noGrp="1"/>
          </p:cNvSpPr>
          <p:nvPr>
            <p:ph type="body" idx="1"/>
          </p:nvPr>
        </p:nvSpPr>
        <p:spPr>
          <a:xfrm>
            <a:off x="831850" y="456247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5E29C2F-F54A-4DA6-550D-F4AD3A6DBDDC}"/>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5" name="Espace réservé du pied de page 4">
            <a:extLst>
              <a:ext uri="{FF2B5EF4-FFF2-40B4-BE49-F238E27FC236}">
                <a16:creationId xmlns:a16="http://schemas.microsoft.com/office/drawing/2014/main" id="{59A3CAB0-9869-9E7A-E535-E62F1F7BD10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AA75BF8-89D4-8B39-D117-0833A406F43E}"/>
              </a:ext>
            </a:extLst>
          </p:cNvPr>
          <p:cNvSpPr>
            <a:spLocks noGrp="1"/>
          </p:cNvSpPr>
          <p:nvPr>
            <p:ph type="sldNum" sz="quarter" idx="12"/>
          </p:nvPr>
        </p:nvSpPr>
        <p:spPr/>
        <p:txBody>
          <a:bodyPr/>
          <a:lstStyle/>
          <a:p>
            <a:fld id="{B4D3B3B7-5756-496B-9D35-AA41B3063988}" type="slidenum">
              <a:rPr lang="fr-FR" smtClean="0"/>
              <a:t>‹N°›</a:t>
            </a:fld>
            <a:endParaRPr lang="fr-FR"/>
          </a:p>
        </p:txBody>
      </p:sp>
      <p:pic>
        <p:nvPicPr>
          <p:cNvPr id="7" name="Image 6">
            <a:extLst>
              <a:ext uri="{FF2B5EF4-FFF2-40B4-BE49-F238E27FC236}">
                <a16:creationId xmlns:a16="http://schemas.microsoft.com/office/drawing/2014/main" id="{4D056F33-0DAB-C232-C316-6F09B04389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1090" y="4856163"/>
            <a:ext cx="1141670" cy="1325563"/>
          </a:xfrm>
          <a:prstGeom prst="rect">
            <a:avLst/>
          </a:prstGeom>
        </p:spPr>
      </p:pic>
    </p:spTree>
    <p:extLst>
      <p:ext uri="{BB962C8B-B14F-4D97-AF65-F5344CB8AC3E}">
        <p14:creationId xmlns:p14="http://schemas.microsoft.com/office/powerpoint/2010/main" val="284635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63FD09-9932-B57F-DBA7-1784D13D14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EF9FA11-2185-579A-5BD4-74738911AD6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B01E638-68FD-E4D4-91A0-A0FE9DC9B97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0391038-5E1D-8100-9034-48C9B5086D0A}"/>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6" name="Espace réservé du pied de page 5">
            <a:extLst>
              <a:ext uri="{FF2B5EF4-FFF2-40B4-BE49-F238E27FC236}">
                <a16:creationId xmlns:a16="http://schemas.microsoft.com/office/drawing/2014/main" id="{FAFE03F7-575E-BBD9-51EC-735BCABE435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BEEC526-0201-7135-4282-1D99FF224B86}"/>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3793326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46945F-D745-B0C8-08CF-3954FC7D4A9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7C14B0C-C26D-1C25-49A2-A21331E7D1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F0FF337-AEC6-A7F4-971F-BDD2A233093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E56A4E5-73A6-1E7C-D0EF-E923EF23F3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74F51F1-87D1-F72A-D7CB-2574444FE13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D687048-6C00-DE74-6E82-34FF992C0EB5}"/>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8" name="Espace réservé du pied de page 7">
            <a:extLst>
              <a:ext uri="{FF2B5EF4-FFF2-40B4-BE49-F238E27FC236}">
                <a16:creationId xmlns:a16="http://schemas.microsoft.com/office/drawing/2014/main" id="{0365DD9A-FF3E-85DE-530C-BAE11B01BB9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DCF20C8-1BAE-FF69-E17D-9EFF42723454}"/>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285372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A01306-D052-E24D-F00E-025DF7F954D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96EA528-ECA8-AB31-833A-0B322D2DAF8A}"/>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4" name="Espace réservé du pied de page 3">
            <a:extLst>
              <a:ext uri="{FF2B5EF4-FFF2-40B4-BE49-F238E27FC236}">
                <a16:creationId xmlns:a16="http://schemas.microsoft.com/office/drawing/2014/main" id="{B4ED466C-6D9B-DC4C-DCEC-F852F2B9A80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9D0228A-5D33-43BF-FAE3-F46627770F28}"/>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145521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CA56999-CD3B-9CEA-A416-ABF0E16B896D}"/>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3" name="Espace réservé du pied de page 2">
            <a:extLst>
              <a:ext uri="{FF2B5EF4-FFF2-40B4-BE49-F238E27FC236}">
                <a16:creationId xmlns:a16="http://schemas.microsoft.com/office/drawing/2014/main" id="{88C81044-6F8A-B459-8511-B4AD387DE54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AFE81E9-96A9-D805-2EC6-8EA215D8B4CF}"/>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3587422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D3684-25EA-96BC-66EF-51EE65AAFE8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2BE2F35-67A9-88D5-9460-DC24DBB9FC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40CE203-E869-6381-A53B-F1AF6926F2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5C44AD3-F4B2-1325-2C25-457661E0B6E2}"/>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6" name="Espace réservé du pied de page 5">
            <a:extLst>
              <a:ext uri="{FF2B5EF4-FFF2-40B4-BE49-F238E27FC236}">
                <a16:creationId xmlns:a16="http://schemas.microsoft.com/office/drawing/2014/main" id="{EC223B52-825E-1268-715E-E33F87BD0C7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0EE7545-43A0-98AA-04D8-5913A91BA60A}"/>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409499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E70048-A17B-A585-176B-174593F51E6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DA1967C-E80A-58DA-9A54-11020F403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1195BDB-F41D-231B-D735-80879A28E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7A225C5-D5C5-FEFF-59E2-49699CD9E119}"/>
              </a:ext>
            </a:extLst>
          </p:cNvPr>
          <p:cNvSpPr>
            <a:spLocks noGrp="1"/>
          </p:cNvSpPr>
          <p:nvPr>
            <p:ph type="dt" sz="half" idx="10"/>
          </p:nvPr>
        </p:nvSpPr>
        <p:spPr/>
        <p:txBody>
          <a:bodyPr/>
          <a:lstStyle/>
          <a:p>
            <a:fld id="{9AABE20A-B1CA-4566-A772-41117D86E577}" type="datetimeFigureOut">
              <a:rPr lang="fr-FR" smtClean="0"/>
              <a:t>15/04/2023</a:t>
            </a:fld>
            <a:endParaRPr lang="fr-FR"/>
          </a:p>
        </p:txBody>
      </p:sp>
      <p:sp>
        <p:nvSpPr>
          <p:cNvPr id="6" name="Espace réservé du pied de page 5">
            <a:extLst>
              <a:ext uri="{FF2B5EF4-FFF2-40B4-BE49-F238E27FC236}">
                <a16:creationId xmlns:a16="http://schemas.microsoft.com/office/drawing/2014/main" id="{62FE28F4-76D6-151B-7439-B4220AD198B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4776E9E-A2C2-848A-D43C-066E912EA7B6}"/>
              </a:ext>
            </a:extLst>
          </p:cNvPr>
          <p:cNvSpPr>
            <a:spLocks noGrp="1"/>
          </p:cNvSpPr>
          <p:nvPr>
            <p:ph type="sldNum" sz="quarter" idx="12"/>
          </p:nvPr>
        </p:nvSpPr>
        <p:spPr/>
        <p:txBody>
          <a:bodyPr/>
          <a:lstStyle/>
          <a:p>
            <a:fld id="{B4D3B3B7-5756-496B-9D35-AA41B3063988}" type="slidenum">
              <a:rPr lang="fr-FR" smtClean="0"/>
              <a:t>‹N°›</a:t>
            </a:fld>
            <a:endParaRPr lang="fr-FR"/>
          </a:p>
        </p:txBody>
      </p:sp>
    </p:spTree>
    <p:extLst>
      <p:ext uri="{BB962C8B-B14F-4D97-AF65-F5344CB8AC3E}">
        <p14:creationId xmlns:p14="http://schemas.microsoft.com/office/powerpoint/2010/main" val="324470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F83B64B-8BF8-2B1E-3B23-B898828F1A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215DC12-6F95-7869-8441-8BF79F15C9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F3FCABD-4808-BF4A-7740-31F0F0CB1D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BE20A-B1CA-4566-A772-41117D86E577}" type="datetimeFigureOut">
              <a:rPr lang="fr-FR" smtClean="0"/>
              <a:t>15/04/2023</a:t>
            </a:fld>
            <a:endParaRPr lang="fr-FR"/>
          </a:p>
        </p:txBody>
      </p:sp>
      <p:sp>
        <p:nvSpPr>
          <p:cNvPr id="5" name="Espace réservé du pied de page 4">
            <a:extLst>
              <a:ext uri="{FF2B5EF4-FFF2-40B4-BE49-F238E27FC236}">
                <a16:creationId xmlns:a16="http://schemas.microsoft.com/office/drawing/2014/main" id="{CE50547A-2DF0-E577-BA7D-1BB6B03B62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3476ABA-B6F3-5869-FECD-F05F4AFCAD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3B3B7-5756-496B-9D35-AA41B3063988}" type="slidenum">
              <a:rPr lang="fr-FR" smtClean="0"/>
              <a:t>‹N°›</a:t>
            </a:fld>
            <a:endParaRPr lang="fr-FR"/>
          </a:p>
        </p:txBody>
      </p:sp>
    </p:spTree>
    <p:extLst>
      <p:ext uri="{BB962C8B-B14F-4D97-AF65-F5344CB8AC3E}">
        <p14:creationId xmlns:p14="http://schemas.microsoft.com/office/powerpoint/2010/main" val="933045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2094" y="2126750"/>
            <a:ext cx="9144000" cy="1814728"/>
          </a:xfrm>
        </p:spPr>
        <p:txBody>
          <a:bodyPr/>
          <a:lstStyle/>
          <a:p>
            <a:r>
              <a:rPr lang="fr-FR" b="1" dirty="0"/>
              <a:t>Les fondamentaux et les concepts</a:t>
            </a:r>
          </a:p>
        </p:txBody>
      </p:sp>
      <p:sp>
        <p:nvSpPr>
          <p:cNvPr id="3" name="Sous-titre 2"/>
          <p:cNvSpPr>
            <a:spLocks noGrp="1"/>
          </p:cNvSpPr>
          <p:nvPr>
            <p:ph type="subTitle" idx="1"/>
          </p:nvPr>
        </p:nvSpPr>
        <p:spPr>
          <a:xfrm>
            <a:off x="4298022" y="3941478"/>
            <a:ext cx="5411057" cy="866828"/>
          </a:xfrm>
        </p:spPr>
        <p:txBody>
          <a:bodyPr>
            <a:noAutofit/>
          </a:bodyPr>
          <a:lstStyle/>
          <a:p>
            <a:r>
              <a:rPr lang="fr-FR" sz="2800" i="1" dirty="0">
                <a:solidFill>
                  <a:schemeClr val="accent1"/>
                </a:solidFill>
              </a:rPr>
              <a:t>Dr Pierre </a:t>
            </a:r>
            <a:r>
              <a:rPr lang="fr-FR" sz="2800" i="1" dirty="0" err="1">
                <a:solidFill>
                  <a:schemeClr val="accent1"/>
                </a:solidFill>
              </a:rPr>
              <a:t>Mesthé</a:t>
            </a:r>
            <a:r>
              <a:rPr lang="fr-FR" sz="2800" i="1" dirty="0">
                <a:solidFill>
                  <a:schemeClr val="accent1"/>
                </a:solidFill>
              </a:rPr>
              <a:t> </a:t>
            </a:r>
          </a:p>
          <a:p>
            <a:endParaRPr lang="fr-FR" sz="2800" i="1" dirty="0">
              <a:solidFill>
                <a:schemeClr val="accent1"/>
              </a:solidFill>
            </a:endParaRPr>
          </a:p>
          <a:p>
            <a:r>
              <a:rPr lang="fr-FR" sz="2800" i="1" dirty="0">
                <a:solidFill>
                  <a:schemeClr val="accent1"/>
                </a:solidFill>
              </a:rPr>
              <a:t>Co Président CPTS Tarbes –Adour</a:t>
            </a:r>
          </a:p>
          <a:p>
            <a:r>
              <a:rPr lang="fr-FR" sz="2800" i="1" dirty="0">
                <a:solidFill>
                  <a:schemeClr val="accent1"/>
                </a:solidFill>
              </a:rPr>
              <a:t>Médecin Généraliste Tarbais</a:t>
            </a:r>
          </a:p>
          <a:p>
            <a:r>
              <a:rPr lang="fr-FR" sz="2800" i="1" dirty="0">
                <a:solidFill>
                  <a:schemeClr val="accent1"/>
                </a:solidFill>
              </a:rPr>
              <a:t>Professeur Emérite MG Toulouse </a:t>
            </a:r>
          </a:p>
        </p:txBody>
      </p:sp>
      <p:sp>
        <p:nvSpPr>
          <p:cNvPr id="5" name="ZoneTexte 4"/>
          <p:cNvSpPr txBox="1"/>
          <p:nvPr/>
        </p:nvSpPr>
        <p:spPr>
          <a:xfrm>
            <a:off x="4194087" y="609599"/>
            <a:ext cx="5160014" cy="1046440"/>
          </a:xfrm>
          <a:prstGeom prst="rect">
            <a:avLst/>
          </a:prstGeom>
          <a:noFill/>
        </p:spPr>
        <p:txBody>
          <a:bodyPr wrap="square" rtlCol="0">
            <a:spAutoFit/>
          </a:bodyPr>
          <a:lstStyle/>
          <a:p>
            <a:r>
              <a:rPr lang="fr-FR" sz="4400" dirty="0"/>
              <a:t>La médecine générale </a:t>
            </a:r>
          </a:p>
          <a:p>
            <a:pPr algn="ctr"/>
            <a:r>
              <a:rPr lang="fr-FR" i="1" dirty="0"/>
              <a:t>Spécialité de soins premiers</a:t>
            </a:r>
          </a:p>
        </p:txBody>
      </p:sp>
    </p:spTree>
    <p:extLst>
      <p:ext uri="{BB962C8B-B14F-4D97-AF65-F5344CB8AC3E}">
        <p14:creationId xmlns:p14="http://schemas.microsoft.com/office/powerpoint/2010/main" val="312940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0864" y="226567"/>
            <a:ext cx="9678206" cy="6403842"/>
          </a:xfrm>
        </p:spPr>
      </p:pic>
    </p:spTree>
    <p:extLst>
      <p:ext uri="{BB962C8B-B14F-4D97-AF65-F5344CB8AC3E}">
        <p14:creationId xmlns:p14="http://schemas.microsoft.com/office/powerpoint/2010/main" val="3090695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54840" y="252109"/>
            <a:ext cx="8881153" cy="1325563"/>
          </a:xfrm>
        </p:spPr>
        <p:txBody>
          <a:bodyPr/>
          <a:lstStyle/>
          <a:p>
            <a:r>
              <a:rPr lang="fr-FR" b="1" dirty="0"/>
              <a:t>Compétences de la médecine générale</a:t>
            </a:r>
          </a:p>
        </p:txBody>
      </p:sp>
      <p:sp>
        <p:nvSpPr>
          <p:cNvPr id="3" name="Espace réservé du contenu 2"/>
          <p:cNvSpPr>
            <a:spLocks noGrp="1"/>
          </p:cNvSpPr>
          <p:nvPr>
            <p:ph idx="1"/>
          </p:nvPr>
        </p:nvSpPr>
        <p:spPr>
          <a:xfrm>
            <a:off x="2280862" y="1304818"/>
            <a:ext cx="9575516" cy="5332288"/>
          </a:xfrm>
        </p:spPr>
        <p:txBody>
          <a:bodyPr>
            <a:noAutofit/>
          </a:bodyPr>
          <a:lstStyle/>
          <a:p>
            <a:pPr marL="514350" indent="-514350">
              <a:buFont typeface="+mj-lt"/>
              <a:buAutoNum type="arabicPeriod"/>
            </a:pPr>
            <a:r>
              <a:rPr lang="fr-FR" sz="1600" dirty="0"/>
              <a:t>Gérer le premier contact avec le patient </a:t>
            </a:r>
          </a:p>
          <a:p>
            <a:pPr marL="514350" indent="-514350">
              <a:buFont typeface="+mj-lt"/>
              <a:buAutoNum type="arabicPeriod"/>
            </a:pPr>
            <a:r>
              <a:rPr lang="fr-FR" sz="1600" dirty="0"/>
              <a:t>Coordonner les soins avec d’autres professionnels des soins primaires ou d’autres spécialistes afin de fournir des soins efficaces et appropriés, en assumant un rôle de défenseur du patient quand cela est nécessaire</a:t>
            </a:r>
          </a:p>
          <a:p>
            <a:pPr marL="514350" indent="-514350">
              <a:buFont typeface="+mj-lt"/>
              <a:buAutoNum type="arabicPeriod"/>
            </a:pPr>
            <a:r>
              <a:rPr lang="fr-FR" sz="1600" dirty="0"/>
              <a:t>Adopter une approche centrée sur la personne lors de la prise en charge des patients et de leurs problèmes</a:t>
            </a:r>
          </a:p>
          <a:p>
            <a:pPr marL="514350" indent="-514350">
              <a:buFont typeface="+mj-lt"/>
              <a:buAutoNum type="arabicPeriod"/>
            </a:pPr>
            <a:r>
              <a:rPr lang="fr-FR" sz="1600" dirty="0"/>
              <a:t>Utiliser la consultation pour créer une relation efficace entre le médecin et le patient</a:t>
            </a:r>
          </a:p>
          <a:p>
            <a:pPr marL="514350" indent="-514350">
              <a:buFont typeface="+mj-lt"/>
              <a:buAutoNum type="arabicPeriod"/>
            </a:pPr>
            <a:r>
              <a:rPr lang="fr-FR" sz="1600" dirty="0"/>
              <a:t>Assurer la continuité des soins selon les besoins du patient</a:t>
            </a:r>
          </a:p>
          <a:p>
            <a:pPr marL="514350" indent="-514350">
              <a:buFont typeface="+mj-lt"/>
              <a:buAutoNum type="arabicPeriod"/>
            </a:pPr>
            <a:r>
              <a:rPr lang="fr-FR" sz="1600" dirty="0"/>
              <a:t>Utiliser le processus spécifique de prise de décision (analyse décisionnelle) déterminé par la prévalence et l’incidence des maladies en soins primaires</a:t>
            </a:r>
          </a:p>
          <a:p>
            <a:pPr marL="514350" indent="-514350">
              <a:buFont typeface="+mj-lt"/>
              <a:buAutoNum type="arabicPeriod"/>
            </a:pPr>
            <a:r>
              <a:rPr lang="fr-FR" sz="1600" dirty="0"/>
              <a:t>Gérer des situations au stade précoce et indifférencié, et intervenir dans l’urgence quand cela est nécessaire</a:t>
            </a:r>
          </a:p>
          <a:p>
            <a:pPr marL="514350" indent="-514350">
              <a:buFont typeface="+mj-lt"/>
              <a:buAutoNum type="arabicPeriod"/>
            </a:pPr>
            <a:r>
              <a:rPr lang="fr-FR" sz="1600" dirty="0"/>
              <a:t>Gérer simultanément les problèmes aigus et chroniques du patient</a:t>
            </a:r>
          </a:p>
          <a:p>
            <a:pPr marL="514350" indent="-514350">
              <a:buFont typeface="+mj-lt"/>
              <a:buAutoNum type="arabicPeriod"/>
            </a:pPr>
            <a:r>
              <a:rPr lang="fr-FR" sz="1600" dirty="0"/>
              <a:t>Promouvoir l’éducation pour la santé en appliquant de manière appropriée des stratégies de promotion de la santé et de prévention des maladies</a:t>
            </a:r>
          </a:p>
          <a:p>
            <a:pPr marL="514350" indent="-514350">
              <a:buFont typeface="+mj-lt"/>
              <a:buAutoNum type="arabicPeriod"/>
            </a:pPr>
            <a:r>
              <a:rPr lang="fr-FR" sz="1600" dirty="0"/>
              <a:t>Réconcilier les besoins en soins médicaux des patients individuels avec les besoins en soins</a:t>
            </a:r>
            <a:br>
              <a:rPr lang="fr-FR" sz="1600" dirty="0"/>
            </a:br>
            <a:r>
              <a:rPr lang="fr-FR" sz="1600" dirty="0"/>
              <a:t>médicaux de la communauté dans laquelle ils vivent, et cela en équilibre avec les ressources disponibles</a:t>
            </a:r>
          </a:p>
          <a:p>
            <a:pPr marL="514350" indent="-514350">
              <a:buFont typeface="+mj-lt"/>
              <a:buAutoNum type="arabicPeriod"/>
            </a:pPr>
            <a:r>
              <a:rPr lang="fr-FR" sz="1600" dirty="0"/>
              <a:t>Utiliser un modèle biopsychosocial qui prenne en considération les dimensions culturelles et existentielles</a:t>
            </a:r>
          </a:p>
          <a:p>
            <a:pPr marL="514350" indent="-514350">
              <a:buFont typeface="+mj-lt"/>
              <a:buAutoNum type="arabicPeriod"/>
            </a:pPr>
            <a:endParaRPr lang="fr-FR" sz="1600" dirty="0"/>
          </a:p>
          <a:p>
            <a:pPr marL="514350" indent="-514350">
              <a:buFont typeface="+mj-lt"/>
              <a:buAutoNum type="arabicPeriod"/>
            </a:pPr>
            <a:endParaRPr lang="fr-FR" sz="1600" dirty="0"/>
          </a:p>
          <a:p>
            <a:pPr marL="514350" indent="-514350">
              <a:buFont typeface="+mj-lt"/>
              <a:buAutoNum type="arabicPeriod"/>
            </a:pPr>
            <a:endParaRPr lang="fr-FR" sz="1600" dirty="0"/>
          </a:p>
        </p:txBody>
      </p:sp>
    </p:spTree>
    <p:extLst>
      <p:ext uri="{BB962C8B-B14F-4D97-AF65-F5344CB8AC3E}">
        <p14:creationId xmlns:p14="http://schemas.microsoft.com/office/powerpoint/2010/main" val="199471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48528" y="303480"/>
            <a:ext cx="5429036" cy="1325563"/>
          </a:xfrm>
        </p:spPr>
        <p:txBody>
          <a:bodyPr/>
          <a:lstStyle/>
          <a:p>
            <a:r>
              <a:rPr lang="fr-FR" b="1" dirty="0"/>
              <a:t>Dimensions spécifiques</a:t>
            </a:r>
          </a:p>
        </p:txBody>
      </p:sp>
      <p:sp>
        <p:nvSpPr>
          <p:cNvPr id="3" name="Espace réservé du contenu 2"/>
          <p:cNvSpPr>
            <a:spLocks noGrp="1"/>
          </p:cNvSpPr>
          <p:nvPr>
            <p:ph idx="1"/>
          </p:nvPr>
        </p:nvSpPr>
        <p:spPr>
          <a:xfrm>
            <a:off x="2270588" y="1414660"/>
            <a:ext cx="9452225" cy="3506661"/>
          </a:xfrm>
        </p:spPr>
        <p:txBody>
          <a:bodyPr>
            <a:normAutofit fontScale="92500" lnSpcReduction="20000"/>
          </a:bodyPr>
          <a:lstStyle/>
          <a:p>
            <a:pPr marL="0" indent="0">
              <a:buNone/>
            </a:pPr>
            <a:r>
              <a:rPr lang="fr-FR" dirty="0"/>
              <a:t>	</a:t>
            </a:r>
            <a:r>
              <a:rPr lang="fr-FR" b="1" u="sng" dirty="0"/>
              <a:t>Contextuelle</a:t>
            </a:r>
          </a:p>
          <a:p>
            <a:pPr marL="0" indent="0">
              <a:buNone/>
            </a:pPr>
            <a:r>
              <a:rPr lang="fr-FR" dirty="0"/>
              <a:t>Utiliser le contexte de la personne, la famille, la communauté et la culture </a:t>
            </a:r>
          </a:p>
          <a:p>
            <a:pPr marL="0" indent="0">
              <a:buNone/>
            </a:pPr>
            <a:r>
              <a:rPr lang="fr-FR" dirty="0"/>
              <a:t>	</a:t>
            </a:r>
            <a:r>
              <a:rPr lang="fr-FR" b="1" u="sng" dirty="0"/>
              <a:t>Comportementale </a:t>
            </a:r>
          </a:p>
          <a:p>
            <a:pPr marL="0" indent="0">
              <a:buNone/>
            </a:pPr>
            <a:r>
              <a:rPr lang="fr-FR" dirty="0"/>
              <a:t>Basé sur les capacités professionnelles du médecin, ses valeurs, son éthique</a:t>
            </a:r>
          </a:p>
          <a:p>
            <a:pPr marL="0" indent="0">
              <a:buNone/>
            </a:pPr>
            <a:r>
              <a:rPr lang="fr-FR" dirty="0"/>
              <a:t>	</a:t>
            </a:r>
            <a:r>
              <a:rPr lang="fr-FR" b="1" u="sng" dirty="0"/>
              <a:t>Scientifique </a:t>
            </a:r>
          </a:p>
          <a:p>
            <a:pPr marL="0" indent="0">
              <a:buNone/>
            </a:pPr>
            <a:r>
              <a:rPr lang="fr-FR" dirty="0"/>
              <a:t>Adopter une approche critique basée sur la recherche et maintenir cette approche par une formation continue et une amélioration de la qualité</a:t>
            </a:r>
          </a:p>
          <a:p>
            <a:pPr marL="0" indent="0">
              <a:buNone/>
            </a:pPr>
            <a:endParaRPr lang="fr-FR" dirty="0"/>
          </a:p>
        </p:txBody>
      </p:sp>
      <p:sp>
        <p:nvSpPr>
          <p:cNvPr id="4" name="ZoneTexte 3"/>
          <p:cNvSpPr txBox="1"/>
          <p:nvPr/>
        </p:nvSpPr>
        <p:spPr>
          <a:xfrm>
            <a:off x="2278722" y="5013789"/>
            <a:ext cx="9513870" cy="1384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sz="2800" dirty="0"/>
              <a:t>L’interrelation entre les compétences fondamentales, les champs d’activité et les dimensions spécifiques caractérisent la discipline et souligne la complexité de cette spécialisation.</a:t>
            </a:r>
          </a:p>
        </p:txBody>
      </p:sp>
    </p:spTree>
    <p:extLst>
      <p:ext uri="{BB962C8B-B14F-4D97-AF65-F5344CB8AC3E}">
        <p14:creationId xmlns:p14="http://schemas.microsoft.com/office/powerpoint/2010/main" val="1518078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77302" y="169916"/>
            <a:ext cx="5316020" cy="1325563"/>
          </a:xfrm>
        </p:spPr>
        <p:txBody>
          <a:bodyPr/>
          <a:lstStyle/>
          <a:p>
            <a:r>
              <a:rPr lang="fr-FR" b="1" dirty="0"/>
              <a:t>Dimension scientifique</a:t>
            </a:r>
          </a:p>
        </p:txBody>
      </p:sp>
      <p:sp>
        <p:nvSpPr>
          <p:cNvPr id="4" name="Ellipse 3"/>
          <p:cNvSpPr/>
          <p:nvPr/>
        </p:nvSpPr>
        <p:spPr>
          <a:xfrm>
            <a:off x="3945277" y="2395591"/>
            <a:ext cx="6760396" cy="2537717"/>
          </a:xfrm>
          <a:prstGeom prst="ellipse">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p:cNvSpPr/>
          <p:nvPr/>
        </p:nvSpPr>
        <p:spPr>
          <a:xfrm>
            <a:off x="3688422" y="1381874"/>
            <a:ext cx="3811713" cy="3503488"/>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5287765" y="2815119"/>
            <a:ext cx="3811713" cy="3503488"/>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6558336" y="1405847"/>
            <a:ext cx="3811713" cy="3503488"/>
          </a:xfrm>
          <a:prstGeom prst="ellipse">
            <a:avLst/>
          </a:prstGeom>
          <a:no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5368247" y="3267182"/>
            <a:ext cx="3731231" cy="523220"/>
          </a:xfrm>
          <a:prstGeom prst="rect">
            <a:avLst/>
          </a:prstGeom>
          <a:noFill/>
        </p:spPr>
        <p:txBody>
          <a:bodyPr wrap="square" rtlCol="0">
            <a:spAutoFit/>
          </a:bodyPr>
          <a:lstStyle/>
          <a:p>
            <a:r>
              <a:rPr lang="fr-FR" sz="2800" dirty="0"/>
              <a:t>Compétences cliniques</a:t>
            </a:r>
          </a:p>
        </p:txBody>
      </p:sp>
      <p:sp>
        <p:nvSpPr>
          <p:cNvPr id="11" name="ZoneTexte 10"/>
          <p:cNvSpPr txBox="1"/>
          <p:nvPr/>
        </p:nvSpPr>
        <p:spPr>
          <a:xfrm>
            <a:off x="3196118" y="1759156"/>
            <a:ext cx="3362218" cy="830997"/>
          </a:xfrm>
          <a:prstGeom prst="rect">
            <a:avLst/>
          </a:prstGeom>
          <a:noFill/>
        </p:spPr>
        <p:txBody>
          <a:bodyPr wrap="square" rtlCol="0">
            <a:spAutoFit/>
          </a:bodyPr>
          <a:lstStyle/>
          <a:p>
            <a:r>
              <a:rPr lang="fr-FR" sz="2400" dirty="0">
                <a:solidFill>
                  <a:schemeClr val="accent6">
                    <a:lumMod val="75000"/>
                  </a:schemeClr>
                </a:solidFill>
              </a:rPr>
              <a:t>Etat et circonstances cliniques</a:t>
            </a:r>
          </a:p>
        </p:txBody>
      </p:sp>
      <p:sp>
        <p:nvSpPr>
          <p:cNvPr id="12" name="ZoneTexte 11"/>
          <p:cNvSpPr txBox="1"/>
          <p:nvPr/>
        </p:nvSpPr>
        <p:spPr>
          <a:xfrm>
            <a:off x="8301519" y="1592494"/>
            <a:ext cx="3513762" cy="830997"/>
          </a:xfrm>
          <a:prstGeom prst="rect">
            <a:avLst/>
          </a:prstGeom>
          <a:noFill/>
        </p:spPr>
        <p:txBody>
          <a:bodyPr wrap="square" rtlCol="0">
            <a:spAutoFit/>
          </a:bodyPr>
          <a:lstStyle/>
          <a:p>
            <a:r>
              <a:rPr lang="fr-FR" sz="2400" dirty="0">
                <a:solidFill>
                  <a:schemeClr val="accent4">
                    <a:lumMod val="50000"/>
                  </a:schemeClr>
                </a:solidFill>
              </a:rPr>
              <a:t>Préférences et comportement du patient</a:t>
            </a:r>
          </a:p>
        </p:txBody>
      </p:sp>
      <p:sp>
        <p:nvSpPr>
          <p:cNvPr id="13" name="ZoneTexte 12"/>
          <p:cNvSpPr txBox="1"/>
          <p:nvPr/>
        </p:nvSpPr>
        <p:spPr>
          <a:xfrm>
            <a:off x="5969286" y="5276990"/>
            <a:ext cx="2887038" cy="954107"/>
          </a:xfrm>
          <a:prstGeom prst="rect">
            <a:avLst/>
          </a:prstGeom>
          <a:noFill/>
        </p:spPr>
        <p:txBody>
          <a:bodyPr wrap="square" rtlCol="0">
            <a:spAutoFit/>
          </a:bodyPr>
          <a:lstStyle/>
          <a:p>
            <a:r>
              <a:rPr lang="fr-FR" sz="2800" dirty="0">
                <a:solidFill>
                  <a:srgbClr val="0070C0"/>
                </a:solidFill>
              </a:rPr>
              <a:t>Données actuelles de la science</a:t>
            </a:r>
          </a:p>
        </p:txBody>
      </p:sp>
      <p:sp>
        <p:nvSpPr>
          <p:cNvPr id="14" name="ZoneTexte 13"/>
          <p:cNvSpPr txBox="1"/>
          <p:nvPr/>
        </p:nvSpPr>
        <p:spPr>
          <a:xfrm>
            <a:off x="2455524" y="4885362"/>
            <a:ext cx="1993186" cy="830997"/>
          </a:xfrm>
          <a:prstGeom prst="rect">
            <a:avLst/>
          </a:prstGeom>
          <a:noFill/>
        </p:spPr>
        <p:txBody>
          <a:bodyPr wrap="square" rtlCol="0">
            <a:spAutoFit/>
          </a:bodyPr>
          <a:lstStyle/>
          <a:p>
            <a:r>
              <a:rPr lang="fr-FR" sz="4800" b="1" dirty="0"/>
              <a:t>EBM</a:t>
            </a:r>
          </a:p>
        </p:txBody>
      </p:sp>
    </p:spTree>
    <p:extLst>
      <p:ext uri="{BB962C8B-B14F-4D97-AF65-F5344CB8AC3E}">
        <p14:creationId xmlns:p14="http://schemas.microsoft.com/office/powerpoint/2010/main" val="4254036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4830" y="365125"/>
            <a:ext cx="9298969" cy="1325563"/>
          </a:xfrm>
        </p:spPr>
        <p:txBody>
          <a:bodyPr/>
          <a:lstStyle/>
          <a:p>
            <a:pPr algn="ctr"/>
            <a:r>
              <a:rPr lang="fr-FR" b="1" dirty="0"/>
              <a:t>Intervention au stade précoce des maladies</a:t>
            </a:r>
          </a:p>
        </p:txBody>
      </p:sp>
      <p:sp>
        <p:nvSpPr>
          <p:cNvPr id="4" name="Rectangle 3"/>
          <p:cNvSpPr txBox="1">
            <a:spLocks/>
          </p:cNvSpPr>
          <p:nvPr/>
        </p:nvSpPr>
        <p:spPr>
          <a:xfrm>
            <a:off x="2445891" y="1690688"/>
            <a:ext cx="9235825" cy="51435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Clr>
                <a:schemeClr val="accent1"/>
              </a:buClr>
              <a:buSzPct val="80000"/>
              <a:buFont typeface="Arial" panose="020B0604020202020204" pitchFamily="34" charset="0"/>
              <a:buNone/>
              <a:defRPr/>
            </a:pPr>
            <a:r>
              <a:rPr lang="fr-FR" sz="2400" dirty="0">
                <a:effectLst>
                  <a:outerShdw blurRad="38100" dist="38100" dir="2700000" algn="tl">
                    <a:srgbClr val="C0C0C0"/>
                  </a:outerShdw>
                </a:effectLst>
                <a:cs typeface="Times New Roman" panose="02020603050405020304" pitchFamily="18" charset="0"/>
              </a:rPr>
              <a:t>Le MG est souvent le </a:t>
            </a:r>
            <a:r>
              <a:rPr lang="fr-FR" sz="2400" u="sng" dirty="0">
                <a:effectLst>
                  <a:outerShdw blurRad="38100" dist="38100" dir="2700000" algn="tl">
                    <a:srgbClr val="C0C0C0"/>
                  </a:outerShdw>
                </a:effectLst>
                <a:cs typeface="Times New Roman" panose="02020603050405020304" pitchFamily="18" charset="0"/>
              </a:rPr>
              <a:t>premier intervenant </a:t>
            </a:r>
            <a:r>
              <a:rPr lang="fr-FR" sz="2400" dirty="0">
                <a:effectLst>
                  <a:outerShdw blurRad="38100" dist="38100" dir="2700000" algn="tl">
                    <a:srgbClr val="C0C0C0"/>
                  </a:outerShdw>
                </a:effectLst>
                <a:cs typeface="Times New Roman" panose="02020603050405020304" pitchFamily="18" charset="0"/>
              </a:rPr>
              <a:t>du système de soins à entrer en contact avec le patient </a:t>
            </a:r>
          </a:p>
          <a:p>
            <a:pPr marL="0" indent="0">
              <a:lnSpc>
                <a:spcPct val="110000"/>
              </a:lnSpc>
              <a:buClr>
                <a:schemeClr val="accent1"/>
              </a:buClr>
              <a:buSzPct val="80000"/>
              <a:buFont typeface="Arial" panose="020B0604020202020204" pitchFamily="34" charset="0"/>
              <a:buNone/>
              <a:defRPr/>
            </a:pPr>
            <a:r>
              <a:rPr lang="fr-FR" sz="2400" dirty="0">
                <a:effectLst>
                  <a:outerShdw blurRad="38100" dist="38100" dir="2700000" algn="tl">
                    <a:srgbClr val="C0C0C0"/>
                  </a:outerShdw>
                </a:effectLst>
                <a:cs typeface="Times New Roman" panose="02020603050405020304" pitchFamily="18" charset="0"/>
              </a:rPr>
              <a:t>Il doit agir à un stade précoce et non différencié des maladies qui pourraient demander une intervention rapide</a:t>
            </a:r>
          </a:p>
          <a:p>
            <a:pPr marL="0" indent="0">
              <a:lnSpc>
                <a:spcPct val="110000"/>
              </a:lnSpc>
              <a:buClr>
                <a:schemeClr val="accent1"/>
              </a:buClr>
              <a:buSzPct val="80000"/>
              <a:buFont typeface="Arial" panose="020B0604020202020204" pitchFamily="34" charset="0"/>
              <a:buNone/>
              <a:defRPr/>
            </a:pPr>
            <a:r>
              <a:rPr lang="fr-FR" sz="2400" dirty="0">
                <a:effectLst>
                  <a:outerShdw blurRad="38100" dist="38100" dir="2700000" algn="tl">
                    <a:srgbClr val="C0C0C0"/>
                  </a:outerShdw>
                </a:effectLst>
                <a:cs typeface="Times New Roman" panose="02020603050405020304" pitchFamily="18" charset="0"/>
              </a:rPr>
              <a:t>Les signes initiaux sont souvent aspécifiques et demandent un savoir agir complexe en « situation non élucidée »</a:t>
            </a:r>
          </a:p>
          <a:p>
            <a:pPr marL="0" indent="0">
              <a:lnSpc>
                <a:spcPct val="110000"/>
              </a:lnSpc>
              <a:buClr>
                <a:schemeClr val="accent1"/>
              </a:buClr>
              <a:buSzPct val="80000"/>
              <a:buFont typeface="Arial" panose="020B0604020202020204" pitchFamily="34" charset="0"/>
              <a:buNone/>
              <a:defRPr/>
            </a:pPr>
            <a:endParaRPr lang="fr-FR" sz="2400" dirty="0">
              <a:effectLst>
                <a:outerShdw blurRad="38100" dist="38100" dir="2700000" algn="tl">
                  <a:srgbClr val="C0C0C0"/>
                </a:outerShdw>
              </a:effectLst>
              <a:cs typeface="Times New Roman" panose="02020603050405020304" pitchFamily="18" charset="0"/>
            </a:endParaRPr>
          </a:p>
          <a:p>
            <a:pPr marL="0" indent="0">
              <a:lnSpc>
                <a:spcPct val="110000"/>
              </a:lnSpc>
              <a:buClr>
                <a:schemeClr val="accent1"/>
              </a:buClr>
              <a:buSzPct val="80000"/>
              <a:buFont typeface="Arial" panose="020B0604020202020204" pitchFamily="34" charset="0"/>
              <a:buNone/>
              <a:defRPr/>
            </a:pPr>
            <a:r>
              <a:rPr lang="fr-FR" sz="2400" dirty="0">
                <a:effectLst>
                  <a:outerShdw blurRad="38100" dist="38100" dir="2700000" algn="tl">
                    <a:srgbClr val="C0C0C0"/>
                  </a:outerShdw>
                </a:effectLst>
                <a:cs typeface="Times New Roman" panose="02020603050405020304" pitchFamily="18" charset="0"/>
              </a:rPr>
              <a:t>	Cela introduit la notion de décision en situation d</a:t>
            </a:r>
            <a:r>
              <a:rPr lang="ja-JP" altLang="fr-FR" sz="2400" dirty="0">
                <a:effectLst>
                  <a:outerShdw blurRad="38100" dist="38100" dir="2700000" algn="tl">
                    <a:srgbClr val="C0C0C0"/>
                  </a:outerShdw>
                </a:effectLst>
                <a:cs typeface="Times New Roman" panose="02020603050405020304" pitchFamily="18" charset="0"/>
              </a:rPr>
              <a:t>’</a:t>
            </a:r>
            <a:r>
              <a:rPr lang="fr-FR" altLang="ja-JP" sz="2400" dirty="0">
                <a:effectLst>
                  <a:outerShdw blurRad="38100" dist="38100" dir="2700000" algn="tl">
                    <a:srgbClr val="C0C0C0"/>
                  </a:outerShdw>
                </a:effectLst>
                <a:cs typeface="Times New Roman" panose="02020603050405020304" pitchFamily="18" charset="0"/>
              </a:rPr>
              <a:t>incertitude </a:t>
            </a:r>
          </a:p>
          <a:p>
            <a:pPr marL="609600" indent="-609600">
              <a:lnSpc>
                <a:spcPct val="110000"/>
              </a:lnSpc>
              <a:buClr>
                <a:schemeClr val="accent1"/>
              </a:buClr>
              <a:buSzPct val="80000"/>
              <a:buFont typeface="Arial" panose="020B0604020202020204" pitchFamily="34" charset="0"/>
              <a:buNone/>
              <a:defRPr/>
            </a:pPr>
            <a:r>
              <a:rPr lang="fr-FR" sz="2400" dirty="0">
                <a:effectLst>
                  <a:outerShdw blurRad="38100" dist="38100" dir="2700000" algn="tl">
                    <a:srgbClr val="C0C0C0"/>
                  </a:outerShdw>
                </a:effectLst>
                <a:cs typeface="Times New Roman" panose="02020603050405020304" pitchFamily="18" charset="0"/>
              </a:rPr>
              <a:t>			= une des spécificités de l</a:t>
            </a:r>
            <a:r>
              <a:rPr lang="fr-FR" altLang="fr-FR" sz="2400" dirty="0">
                <a:effectLst>
                  <a:outerShdw blurRad="38100" dist="38100" dir="2700000" algn="tl">
                    <a:srgbClr val="C0C0C0"/>
                  </a:outerShdw>
                </a:effectLst>
                <a:cs typeface="Times New Roman" panose="02020603050405020304" pitchFamily="18" charset="0"/>
              </a:rPr>
              <a:t>’</a:t>
            </a:r>
            <a:r>
              <a:rPr lang="fr-FR" sz="2400" dirty="0">
                <a:effectLst>
                  <a:outerShdw blurRad="38100" dist="38100" dir="2700000" algn="tl">
                    <a:srgbClr val="C0C0C0"/>
                  </a:outerShdw>
                </a:effectLst>
                <a:cs typeface="Times New Roman" panose="02020603050405020304" pitchFamily="18" charset="0"/>
              </a:rPr>
              <a:t>exercice MG </a:t>
            </a:r>
          </a:p>
          <a:p>
            <a:pPr marL="609600" indent="-609600">
              <a:buFont typeface="Arial" panose="020B0604020202020204" pitchFamily="34" charset="0"/>
              <a:buNone/>
              <a:defRPr/>
            </a:pPr>
            <a:endParaRPr lang="fr-FR" sz="2000" dirty="0"/>
          </a:p>
        </p:txBody>
      </p:sp>
      <p:sp>
        <p:nvSpPr>
          <p:cNvPr id="5" name="Flèche droite 4"/>
          <p:cNvSpPr/>
          <p:nvPr/>
        </p:nvSpPr>
        <p:spPr>
          <a:xfrm>
            <a:off x="2270588" y="5024064"/>
            <a:ext cx="1017142" cy="4212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71672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38946" y="375399"/>
            <a:ext cx="5367391" cy="1325563"/>
          </a:xfrm>
        </p:spPr>
        <p:txBody>
          <a:bodyPr/>
          <a:lstStyle/>
          <a:p>
            <a:r>
              <a:rPr lang="fr-FR" b="1" dirty="0"/>
              <a:t>Diagnostic de situation</a:t>
            </a:r>
          </a:p>
        </p:txBody>
      </p:sp>
      <p:sp>
        <p:nvSpPr>
          <p:cNvPr id="3" name="Espace réservé du contenu 2"/>
          <p:cNvSpPr>
            <a:spLocks noGrp="1"/>
          </p:cNvSpPr>
          <p:nvPr>
            <p:ph idx="1"/>
          </p:nvPr>
        </p:nvSpPr>
        <p:spPr>
          <a:xfrm>
            <a:off x="2126750" y="1825625"/>
            <a:ext cx="9227049" cy="4351338"/>
          </a:xfrm>
        </p:spPr>
        <p:txBody>
          <a:bodyPr/>
          <a:lstStyle/>
          <a:p>
            <a:pPr marL="0" indent="0">
              <a:buNone/>
            </a:pPr>
            <a:r>
              <a:rPr lang="fr-FR" dirty="0"/>
              <a:t>= Démarche centrée sur le patient plutôt que sur la maladie</a:t>
            </a:r>
          </a:p>
          <a:p>
            <a:pPr marL="0" indent="0">
              <a:buNone/>
            </a:pPr>
            <a:endParaRPr lang="fr-FR" dirty="0"/>
          </a:p>
          <a:p>
            <a:pPr marL="0" indent="0">
              <a:buNone/>
            </a:pPr>
            <a:r>
              <a:rPr lang="fr-FR" dirty="0"/>
              <a:t>Le diagnostic de situation dépasse le simple diagnostic de maladie pour s’intéresser au patient en englobant les dimensions relationnelles, affectives, spirituelles ainsi que les liens et interactions entre toutes ces dimensions</a:t>
            </a:r>
          </a:p>
        </p:txBody>
      </p:sp>
    </p:spTree>
    <p:extLst>
      <p:ext uri="{BB962C8B-B14F-4D97-AF65-F5344CB8AC3E}">
        <p14:creationId xmlns:p14="http://schemas.microsoft.com/office/powerpoint/2010/main" val="2734691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88932" y="313754"/>
            <a:ext cx="6692757" cy="1325563"/>
          </a:xfrm>
        </p:spPr>
        <p:txBody>
          <a:bodyPr/>
          <a:lstStyle/>
          <a:p>
            <a:r>
              <a:rPr lang="fr-FR" b="1" dirty="0"/>
              <a:t>Gestion de la </a:t>
            </a:r>
            <a:r>
              <a:rPr lang="fr-FR" b="1" dirty="0" err="1"/>
              <a:t>polypathologie</a:t>
            </a:r>
            <a:endParaRPr lang="fr-FR" b="1" dirty="0"/>
          </a:p>
        </p:txBody>
      </p:sp>
      <p:sp>
        <p:nvSpPr>
          <p:cNvPr id="3" name="Espace réservé du contenu 2"/>
          <p:cNvSpPr>
            <a:spLocks noGrp="1"/>
          </p:cNvSpPr>
          <p:nvPr>
            <p:ph idx="1"/>
          </p:nvPr>
        </p:nvSpPr>
        <p:spPr>
          <a:xfrm>
            <a:off x="2106202" y="1825625"/>
            <a:ext cx="9247598" cy="4351338"/>
          </a:xfrm>
        </p:spPr>
        <p:txBody>
          <a:bodyPr/>
          <a:lstStyle/>
          <a:p>
            <a:pPr marL="0" indent="0">
              <a:buNone/>
            </a:pPr>
            <a:r>
              <a:rPr lang="fr-FR" dirty="0" err="1"/>
              <a:t>Co-occurrence</a:t>
            </a:r>
            <a:r>
              <a:rPr lang="fr-FR" dirty="0"/>
              <a:t> de plusieurs pathologies chroniques </a:t>
            </a:r>
            <a:r>
              <a:rPr lang="fr-FR" sz="2400" dirty="0"/>
              <a:t>(au moins 2) chez un même patient a une même période</a:t>
            </a:r>
          </a:p>
          <a:p>
            <a:pPr marL="0" indent="0">
              <a:buNone/>
            </a:pPr>
            <a:r>
              <a:rPr lang="fr-FR" sz="2400" dirty="0"/>
              <a:t>Généralement 2.8 motifs pas CS de MG</a:t>
            </a:r>
          </a:p>
          <a:p>
            <a:endParaRPr lang="fr-FR" dirty="0"/>
          </a:p>
          <a:p>
            <a:pPr marL="0" indent="0">
              <a:buNone/>
            </a:pPr>
            <a:r>
              <a:rPr lang="fr-FR" dirty="0"/>
              <a:t>40 à 60 % des consultations de médecine générale </a:t>
            </a:r>
          </a:p>
          <a:p>
            <a:pPr marL="0" indent="0">
              <a:buNone/>
            </a:pPr>
            <a:r>
              <a:rPr lang="fr-FR" dirty="0"/>
              <a:t>Jusqu’à 70% des patients de plus de 75 ans</a:t>
            </a:r>
          </a:p>
          <a:p>
            <a:pPr marL="0" indent="0">
              <a:buNone/>
            </a:pPr>
            <a:endParaRPr lang="fr-FR" dirty="0"/>
          </a:p>
          <a:p>
            <a:pPr marL="0" indent="0">
              <a:buNone/>
            </a:pPr>
            <a:r>
              <a:rPr lang="fr-FR" dirty="0"/>
              <a:t>	Gestion simultanée de pathologies aigues et chroniques</a:t>
            </a:r>
          </a:p>
        </p:txBody>
      </p:sp>
      <p:sp>
        <p:nvSpPr>
          <p:cNvPr id="4" name="Flèche droite 3"/>
          <p:cNvSpPr/>
          <p:nvPr/>
        </p:nvSpPr>
        <p:spPr>
          <a:xfrm>
            <a:off x="2034283" y="4715839"/>
            <a:ext cx="924674" cy="5137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87995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79350" y="324028"/>
            <a:ext cx="5850276" cy="1325563"/>
          </a:xfrm>
        </p:spPr>
        <p:txBody>
          <a:bodyPr/>
          <a:lstStyle/>
          <a:p>
            <a:r>
              <a:rPr lang="fr-FR" b="1" dirty="0"/>
              <a:t>Education thérapeutique</a:t>
            </a:r>
          </a:p>
        </p:txBody>
      </p:sp>
      <p:sp>
        <p:nvSpPr>
          <p:cNvPr id="3" name="Espace réservé du contenu 2"/>
          <p:cNvSpPr>
            <a:spLocks noGrp="1"/>
          </p:cNvSpPr>
          <p:nvPr>
            <p:ph idx="1"/>
          </p:nvPr>
        </p:nvSpPr>
        <p:spPr>
          <a:xfrm>
            <a:off x="2414426" y="1825625"/>
            <a:ext cx="9123453" cy="4351338"/>
          </a:xfrm>
        </p:spPr>
        <p:txBody>
          <a:bodyPr/>
          <a:lstStyle/>
          <a:p>
            <a:pPr marL="0" indent="0">
              <a:buNone/>
            </a:pPr>
            <a:r>
              <a:rPr lang="fr-FR" dirty="0"/>
              <a:t>Aider les patients à prendre soin d’eux mêmes et à agir pour leur santé</a:t>
            </a:r>
          </a:p>
          <a:p>
            <a:pPr marL="0" indent="0">
              <a:buNone/>
            </a:pPr>
            <a:endParaRPr lang="fr-FR" dirty="0"/>
          </a:p>
          <a:p>
            <a:r>
              <a:rPr lang="fr-FR" dirty="0"/>
              <a:t>15 millions de patients atteints de pathologies chroniques</a:t>
            </a:r>
          </a:p>
          <a:p>
            <a:endParaRPr lang="fr-FR" dirty="0"/>
          </a:p>
          <a:p>
            <a:pPr marL="514350" indent="-514350">
              <a:buFont typeface="+mj-lt"/>
              <a:buAutoNum type="arabicPeriod"/>
            </a:pPr>
            <a:r>
              <a:rPr lang="fr-FR" dirty="0"/>
              <a:t>Loi HPST : Précise les contours et recommandations de l’ETP</a:t>
            </a:r>
          </a:p>
          <a:p>
            <a:pPr marL="514350" indent="-514350">
              <a:buFont typeface="+mj-lt"/>
              <a:buAutoNum type="arabicPeriod"/>
            </a:pPr>
            <a:r>
              <a:rPr lang="fr-FR" dirty="0"/>
              <a:t>Recommandations HAS: Mise en place d’une démarche pédagogique au service des patients</a:t>
            </a:r>
          </a:p>
        </p:txBody>
      </p:sp>
    </p:spTree>
    <p:extLst>
      <p:ext uri="{BB962C8B-B14F-4D97-AF65-F5344CB8AC3E}">
        <p14:creationId xmlns:p14="http://schemas.microsoft.com/office/powerpoint/2010/main" val="3393932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0002" y="344577"/>
            <a:ext cx="10001036" cy="1325563"/>
          </a:xfrm>
        </p:spPr>
        <p:txBody>
          <a:bodyPr/>
          <a:lstStyle/>
          <a:p>
            <a:r>
              <a:rPr lang="fr-FR" b="1" dirty="0"/>
              <a:t>Le champ de la médecin générale en chiffre</a:t>
            </a:r>
          </a:p>
        </p:txBody>
      </p:sp>
      <p:sp>
        <p:nvSpPr>
          <p:cNvPr id="4" name="Espace réservé du contenu 2"/>
          <p:cNvSpPr>
            <a:spLocks noGrp="1"/>
          </p:cNvSpPr>
          <p:nvPr>
            <p:ph idx="1"/>
          </p:nvPr>
        </p:nvSpPr>
        <p:spPr>
          <a:xfrm>
            <a:off x="2238375" y="1814512"/>
            <a:ext cx="7715250" cy="5043488"/>
          </a:xfrm>
        </p:spPr>
        <p:txBody>
          <a:bodyPr/>
          <a:lstStyle/>
          <a:p>
            <a:pPr>
              <a:defRPr/>
            </a:pPr>
            <a:r>
              <a:rPr lang="fr-FR" altLang="fr-FR" sz="2400" dirty="0"/>
              <a:t>Hors  problèmes ophtalmologiques dermatologiques et obstétricaux la MG prend en charge :</a:t>
            </a:r>
          </a:p>
          <a:p>
            <a:pPr>
              <a:defRPr/>
            </a:pPr>
            <a:endParaRPr lang="fr-FR" altLang="fr-FR" sz="2400" dirty="0"/>
          </a:p>
          <a:p>
            <a:pPr>
              <a:defRPr/>
            </a:pPr>
            <a:r>
              <a:rPr lang="fr-FR" altLang="fr-FR" sz="2400" b="1" dirty="0"/>
              <a:t>91 % </a:t>
            </a:r>
            <a:r>
              <a:rPr lang="fr-FR" altLang="fr-FR" sz="2400" dirty="0"/>
              <a:t>des maladies endocriniennes et métaboliques</a:t>
            </a:r>
          </a:p>
          <a:p>
            <a:pPr>
              <a:defRPr/>
            </a:pPr>
            <a:r>
              <a:rPr lang="fr-FR" altLang="fr-FR" sz="2400" b="1" dirty="0"/>
              <a:t>88 % </a:t>
            </a:r>
            <a:r>
              <a:rPr lang="fr-FR" altLang="fr-FR" sz="2400" dirty="0"/>
              <a:t>des affections digestives</a:t>
            </a:r>
          </a:p>
          <a:p>
            <a:pPr>
              <a:defRPr/>
            </a:pPr>
            <a:r>
              <a:rPr lang="fr-FR" altLang="fr-FR" sz="2400" b="1" dirty="0"/>
              <a:t>87 % </a:t>
            </a:r>
            <a:r>
              <a:rPr lang="fr-FR" altLang="fr-FR" sz="2400" dirty="0"/>
              <a:t>des maladies cardio vx et respiratoires</a:t>
            </a:r>
          </a:p>
          <a:p>
            <a:pPr>
              <a:defRPr/>
            </a:pPr>
            <a:r>
              <a:rPr lang="fr-FR" altLang="fr-FR" sz="2400" b="1" dirty="0"/>
              <a:t>86 % </a:t>
            </a:r>
            <a:r>
              <a:rPr lang="fr-FR" altLang="fr-FR" sz="2400" dirty="0"/>
              <a:t>des lésions </a:t>
            </a:r>
            <a:r>
              <a:rPr lang="fr-FR" altLang="fr-FR" sz="2400" dirty="0" err="1"/>
              <a:t>osteo</a:t>
            </a:r>
            <a:r>
              <a:rPr lang="fr-FR" altLang="fr-FR" sz="2400" dirty="0"/>
              <a:t> articulaires ou post traumatiques</a:t>
            </a:r>
          </a:p>
          <a:p>
            <a:pPr>
              <a:defRPr/>
            </a:pPr>
            <a:r>
              <a:rPr lang="fr-FR" altLang="fr-FR" sz="2400" b="1" dirty="0"/>
              <a:t>65 % </a:t>
            </a:r>
            <a:r>
              <a:rPr lang="fr-FR" altLang="fr-FR" sz="2400" dirty="0"/>
              <a:t>des troubles mentaux et du sommeil </a:t>
            </a:r>
          </a:p>
          <a:p>
            <a:pPr marL="0" indent="0">
              <a:buFont typeface="Arial" panose="020B0604020202020204" pitchFamily="34" charset="0"/>
              <a:buNone/>
              <a:defRPr/>
            </a:pPr>
            <a:r>
              <a:rPr lang="fr-FR" altLang="fr-FR" b="1" dirty="0"/>
              <a:t> </a:t>
            </a:r>
          </a:p>
          <a:p>
            <a:pPr>
              <a:defRPr/>
            </a:pPr>
            <a:endParaRPr lang="fr-FR" altLang="fr-FR" sz="2800" dirty="0"/>
          </a:p>
        </p:txBody>
      </p:sp>
    </p:spTree>
    <p:extLst>
      <p:ext uri="{BB962C8B-B14F-4D97-AF65-F5344CB8AC3E}">
        <p14:creationId xmlns:p14="http://schemas.microsoft.com/office/powerpoint/2010/main" val="267511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4148" y="324028"/>
            <a:ext cx="9199652" cy="1325563"/>
          </a:xfrm>
        </p:spPr>
        <p:txBody>
          <a:bodyPr/>
          <a:lstStyle/>
          <a:p>
            <a:r>
              <a:rPr lang="fr-FR" b="1" dirty="0"/>
              <a:t>La Médecine Générale c’est :</a:t>
            </a:r>
          </a:p>
        </p:txBody>
      </p:sp>
      <p:sp>
        <p:nvSpPr>
          <p:cNvPr id="3" name="Espace réservé du contenu 2"/>
          <p:cNvSpPr>
            <a:spLocks noGrp="1"/>
          </p:cNvSpPr>
          <p:nvPr>
            <p:ph idx="1"/>
          </p:nvPr>
        </p:nvSpPr>
        <p:spPr>
          <a:xfrm>
            <a:off x="2068530" y="1649591"/>
            <a:ext cx="9370888" cy="4351338"/>
          </a:xfrm>
        </p:spPr>
        <p:txBody>
          <a:bodyPr>
            <a:normAutofit fontScale="92500" lnSpcReduction="10000"/>
          </a:bodyPr>
          <a:lstStyle/>
          <a:p>
            <a:r>
              <a:rPr lang="fr-FR" sz="3600" b="1" dirty="0"/>
              <a:t>Plus d’un Million de consultations par jour ouvrable </a:t>
            </a:r>
            <a:r>
              <a:rPr lang="fr-FR" sz="2400" dirty="0"/>
              <a:t>( les Urgences ce  sont 24 millions de patients par an!)</a:t>
            </a:r>
          </a:p>
          <a:p>
            <a:r>
              <a:rPr lang="fr-FR" sz="2400" b="1" dirty="0"/>
              <a:t>60 000 MG  réellement actifs en cabinet </a:t>
            </a:r>
            <a:r>
              <a:rPr lang="fr-FR" sz="2400" dirty="0"/>
              <a:t>( la plupart en libéral) </a:t>
            </a:r>
            <a:endParaRPr lang="fr-FR" sz="2400" b="1" dirty="0"/>
          </a:p>
          <a:p>
            <a:r>
              <a:rPr lang="fr-FR" sz="2400" b="1" dirty="0"/>
              <a:t>95 % du territoire national a une permanence de soins organisée par les MG</a:t>
            </a:r>
          </a:p>
          <a:p>
            <a:r>
              <a:rPr lang="fr-FR" sz="2400" b="1" dirty="0"/>
              <a:t>Plus de 10 000 Internes  en cours de formation </a:t>
            </a:r>
            <a:r>
              <a:rPr lang="fr-FR" sz="2400" dirty="0"/>
              <a:t>dont 3280 en 2023</a:t>
            </a:r>
          </a:p>
          <a:p>
            <a:r>
              <a:rPr lang="fr-FR" sz="2400" b="1" dirty="0"/>
              <a:t>Une recherche en soins premiers qui se développe en pluri </a:t>
            </a:r>
            <a:r>
              <a:rPr lang="fr-FR" sz="2400" b="1" dirty="0" err="1"/>
              <a:t>disciplinarité</a:t>
            </a:r>
            <a:r>
              <a:rPr lang="fr-FR" sz="2400" b="1" dirty="0"/>
              <a:t> et pluri professionnalité</a:t>
            </a:r>
          </a:p>
          <a:p>
            <a:r>
              <a:rPr lang="fr-FR" sz="2400" b="1" dirty="0"/>
              <a:t>Des  Sociétés Académiques :</a:t>
            </a:r>
            <a:r>
              <a:rPr lang="fr-FR" sz="2400" dirty="0"/>
              <a:t>CNGE , SFMG , SFTG</a:t>
            </a:r>
          </a:p>
          <a:p>
            <a:r>
              <a:rPr lang="fr-FR" sz="2400" b="1" dirty="0"/>
              <a:t>Des Congrès nationaux :</a:t>
            </a:r>
            <a:r>
              <a:rPr lang="fr-FR" sz="2400" dirty="0"/>
              <a:t>CNGE ,CMGF et internationaux ( </a:t>
            </a:r>
            <a:r>
              <a:rPr lang="fr-FR" sz="2400" dirty="0" err="1"/>
              <a:t>Wonca</a:t>
            </a:r>
            <a:r>
              <a:rPr lang="fr-FR" sz="2400" dirty="0"/>
              <a:t> Europe et Monde ) </a:t>
            </a:r>
          </a:p>
          <a:p>
            <a:r>
              <a:rPr lang="fr-FR" sz="2400" b="1" dirty="0"/>
              <a:t>Des Revues scientifiques :</a:t>
            </a:r>
            <a:r>
              <a:rPr lang="fr-FR" sz="2400" dirty="0"/>
              <a:t>Exercer ,Médecine ,Pédagogie Médicale</a:t>
            </a:r>
          </a:p>
        </p:txBody>
      </p:sp>
    </p:spTree>
    <p:extLst>
      <p:ext uri="{BB962C8B-B14F-4D97-AF65-F5344CB8AC3E}">
        <p14:creationId xmlns:p14="http://schemas.microsoft.com/office/powerpoint/2010/main" val="302599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6987" y="334302"/>
            <a:ext cx="10515600" cy="1325563"/>
          </a:xfrm>
        </p:spPr>
        <p:txBody>
          <a:bodyPr/>
          <a:lstStyle/>
          <a:p>
            <a:pPr algn="ctr"/>
            <a:r>
              <a:rPr lang="fr-FR" b="1" dirty="0"/>
              <a:t>Historique de la médecine générale</a:t>
            </a:r>
          </a:p>
        </p:txBody>
      </p:sp>
      <p:pic>
        <p:nvPicPr>
          <p:cNvPr id="35" name="Imag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0588" y="1245664"/>
            <a:ext cx="9659278" cy="5494183"/>
          </a:xfrm>
          <a:prstGeom prst="rect">
            <a:avLst/>
          </a:prstGeom>
        </p:spPr>
      </p:pic>
      <p:sp>
        <p:nvSpPr>
          <p:cNvPr id="36" name="Flèche droite 35"/>
          <p:cNvSpPr/>
          <p:nvPr/>
        </p:nvSpPr>
        <p:spPr>
          <a:xfrm>
            <a:off x="2517169" y="3472665"/>
            <a:ext cx="9412697" cy="9657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Organigramme : Processus 37"/>
          <p:cNvSpPr>
            <a:spLocks noChangeArrowheads="1"/>
          </p:cNvSpPr>
          <p:nvPr/>
        </p:nvSpPr>
        <p:spPr bwMode="auto">
          <a:xfrm>
            <a:off x="2169052" y="1860621"/>
            <a:ext cx="923925" cy="1411287"/>
          </a:xfrm>
          <a:prstGeom prst="flowChartProcess">
            <a:avLst/>
          </a:prstGeom>
          <a:solidFill>
            <a:srgbClr val="FFFF00"/>
          </a:solidFill>
          <a:ln w="12700">
            <a:solidFill>
              <a:schemeClr val="accent2">
                <a:lumMod val="100000"/>
                <a:lumOff val="0"/>
              </a:schemeClr>
            </a:solidFill>
            <a:miter lim="800000"/>
            <a:headEnd/>
            <a:tailEnd/>
          </a:ln>
          <a:effectLst>
            <a:outerShdw dist="28398" dir="3806097" algn="ctr" rotWithShape="0">
              <a:schemeClr val="accent2">
                <a:lumMod val="50000"/>
                <a:lumOff val="0"/>
              </a:schemeClr>
            </a:outerShdw>
          </a:effectLst>
        </p:spPr>
        <p:txBody>
          <a:bodyPr upright="1"/>
          <a:lstStyle/>
          <a:p>
            <a:pPr algn="ctr">
              <a:lnSpc>
                <a:spcPct val="107000"/>
              </a:lnSpc>
              <a:spcAft>
                <a:spcPts val="800"/>
              </a:spcAft>
              <a:defRPr/>
            </a:pPr>
            <a:r>
              <a:rPr lang="fr-FR" sz="11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1803</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defRPr/>
            </a:pPr>
            <a:r>
              <a:rPr lang="fr-FR" sz="1100" b="1" dirty="0">
                <a:latin typeface="Calibri" panose="020F0502020204030204" pitchFamily="34" charset="0"/>
                <a:ea typeface="Calibri" panose="020F0502020204030204" pitchFamily="34" charset="0"/>
                <a:cs typeface="Times New Roman" panose="02020603050405020304" pitchFamily="18" charset="0"/>
              </a:rPr>
              <a:t>Monopole de l’exercice de soins par les médecins</a:t>
            </a:r>
            <a:endParaRPr lang="fr-FR"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9" name="ZoneTexte 38"/>
          <p:cNvSpPr txBox="1"/>
          <p:nvPr/>
        </p:nvSpPr>
        <p:spPr>
          <a:xfrm>
            <a:off x="2732926" y="3791164"/>
            <a:ext cx="647272" cy="369332"/>
          </a:xfrm>
          <a:prstGeom prst="rect">
            <a:avLst/>
          </a:prstGeom>
          <a:noFill/>
        </p:spPr>
        <p:txBody>
          <a:bodyPr wrap="square" rtlCol="0">
            <a:spAutoFit/>
          </a:bodyPr>
          <a:lstStyle/>
          <a:p>
            <a:r>
              <a:rPr lang="fr-FR" dirty="0">
                <a:solidFill>
                  <a:schemeClr val="bg1"/>
                </a:solidFill>
              </a:rPr>
              <a:t>1950</a:t>
            </a:r>
          </a:p>
        </p:txBody>
      </p:sp>
      <p:sp>
        <p:nvSpPr>
          <p:cNvPr id="40" name="ZoneTexte 39"/>
          <p:cNvSpPr txBox="1"/>
          <p:nvPr/>
        </p:nvSpPr>
        <p:spPr>
          <a:xfrm>
            <a:off x="7407668" y="3770884"/>
            <a:ext cx="688368" cy="369332"/>
          </a:xfrm>
          <a:prstGeom prst="rect">
            <a:avLst/>
          </a:prstGeom>
          <a:noFill/>
        </p:spPr>
        <p:txBody>
          <a:bodyPr wrap="square" rtlCol="0">
            <a:spAutoFit/>
          </a:bodyPr>
          <a:lstStyle/>
          <a:p>
            <a:r>
              <a:rPr lang="fr-FR" dirty="0">
                <a:solidFill>
                  <a:schemeClr val="bg1"/>
                </a:solidFill>
              </a:rPr>
              <a:t>1990</a:t>
            </a:r>
          </a:p>
        </p:txBody>
      </p:sp>
      <p:sp>
        <p:nvSpPr>
          <p:cNvPr id="41" name="ZoneTexte 40"/>
          <p:cNvSpPr txBox="1"/>
          <p:nvPr/>
        </p:nvSpPr>
        <p:spPr>
          <a:xfrm>
            <a:off x="10089223" y="3770884"/>
            <a:ext cx="770561" cy="369332"/>
          </a:xfrm>
          <a:prstGeom prst="rect">
            <a:avLst/>
          </a:prstGeom>
          <a:noFill/>
        </p:spPr>
        <p:txBody>
          <a:bodyPr wrap="square" rtlCol="0">
            <a:spAutoFit/>
          </a:bodyPr>
          <a:lstStyle/>
          <a:p>
            <a:r>
              <a:rPr lang="fr-FR" dirty="0">
                <a:solidFill>
                  <a:schemeClr val="bg1"/>
                </a:solidFill>
              </a:rPr>
              <a:t>2000</a:t>
            </a:r>
          </a:p>
        </p:txBody>
      </p:sp>
    </p:spTree>
    <p:extLst>
      <p:ext uri="{BB962C8B-B14F-4D97-AF65-F5344CB8AC3E}">
        <p14:creationId xmlns:p14="http://schemas.microsoft.com/office/powerpoint/2010/main" val="2610932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916987" y="3343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a:t>Historique de la médecine générale</a:t>
            </a:r>
            <a:endParaRPr lang="fr-FR" b="1"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9405" y="1294544"/>
            <a:ext cx="9331733" cy="5219272"/>
          </a:xfrm>
          <a:prstGeom prst="rect">
            <a:avLst/>
          </a:prstGeom>
        </p:spPr>
      </p:pic>
      <p:sp>
        <p:nvSpPr>
          <p:cNvPr id="7" name="Flèche droite 6"/>
          <p:cNvSpPr/>
          <p:nvPr/>
        </p:nvSpPr>
        <p:spPr>
          <a:xfrm>
            <a:off x="2065106" y="3344238"/>
            <a:ext cx="9546032" cy="11198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2167847" y="3717508"/>
            <a:ext cx="965771" cy="400110"/>
          </a:xfrm>
          <a:prstGeom prst="rect">
            <a:avLst/>
          </a:prstGeom>
          <a:noFill/>
        </p:spPr>
        <p:txBody>
          <a:bodyPr wrap="square" rtlCol="0">
            <a:spAutoFit/>
          </a:bodyPr>
          <a:lstStyle/>
          <a:p>
            <a:r>
              <a:rPr lang="fr-FR" sz="2000" dirty="0">
                <a:solidFill>
                  <a:schemeClr val="bg1"/>
                </a:solidFill>
              </a:rPr>
              <a:t>2000</a:t>
            </a:r>
          </a:p>
        </p:txBody>
      </p:sp>
      <p:sp>
        <p:nvSpPr>
          <p:cNvPr id="9" name="ZoneTexte 8"/>
          <p:cNvSpPr txBox="1"/>
          <p:nvPr/>
        </p:nvSpPr>
        <p:spPr>
          <a:xfrm>
            <a:off x="6822040" y="3717508"/>
            <a:ext cx="698643" cy="369332"/>
          </a:xfrm>
          <a:prstGeom prst="rect">
            <a:avLst/>
          </a:prstGeom>
          <a:noFill/>
        </p:spPr>
        <p:txBody>
          <a:bodyPr wrap="square" rtlCol="0">
            <a:spAutoFit/>
          </a:bodyPr>
          <a:lstStyle/>
          <a:p>
            <a:r>
              <a:rPr lang="fr-FR" dirty="0">
                <a:solidFill>
                  <a:schemeClr val="bg1"/>
                </a:solidFill>
              </a:rPr>
              <a:t>2010</a:t>
            </a:r>
          </a:p>
        </p:txBody>
      </p:sp>
    </p:spTree>
    <p:extLst>
      <p:ext uri="{BB962C8B-B14F-4D97-AF65-F5344CB8AC3E}">
        <p14:creationId xmlns:p14="http://schemas.microsoft.com/office/powerpoint/2010/main" val="2300184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chiffres en Occitanie de l’ Ouest 2022</a:t>
            </a:r>
          </a:p>
        </p:txBody>
      </p:sp>
      <p:sp>
        <p:nvSpPr>
          <p:cNvPr id="3" name="Espace réservé du contenu 2"/>
          <p:cNvSpPr>
            <a:spLocks noGrp="1"/>
          </p:cNvSpPr>
          <p:nvPr>
            <p:ph idx="1"/>
          </p:nvPr>
        </p:nvSpPr>
        <p:spPr/>
        <p:txBody>
          <a:bodyPr/>
          <a:lstStyle/>
          <a:p>
            <a:r>
              <a:rPr lang="fr-FR" b="1" dirty="0"/>
              <a:t>700 MSU  </a:t>
            </a:r>
            <a:r>
              <a:rPr lang="fr-FR" dirty="0"/>
              <a:t>tous formés à Toulouse</a:t>
            </a:r>
          </a:p>
          <a:p>
            <a:r>
              <a:rPr lang="fr-FR" b="1" dirty="0"/>
              <a:t>88 MSU </a:t>
            </a:r>
            <a:r>
              <a:rPr lang="fr-FR" dirty="0"/>
              <a:t>responsables d’un stage « Femme/Enfant »</a:t>
            </a:r>
          </a:p>
          <a:p>
            <a:r>
              <a:rPr lang="fr-FR" b="1" dirty="0"/>
              <a:t>300 stages d’ Externes </a:t>
            </a:r>
            <a:r>
              <a:rPr lang="fr-FR" dirty="0"/>
              <a:t>en cabinet en 2022</a:t>
            </a:r>
          </a:p>
          <a:p>
            <a:r>
              <a:rPr lang="fr-FR" dirty="0"/>
              <a:t>45 </a:t>
            </a:r>
            <a:r>
              <a:rPr lang="fr-FR"/>
              <a:t>MSU dans le 65</a:t>
            </a:r>
            <a:endParaRPr lang="fr-FR" dirty="0"/>
          </a:p>
          <a:p>
            <a:r>
              <a:rPr lang="fr-FR" b="1" dirty="0"/>
              <a:t>4 Stages ambulatoires en ex Midi Pyrénées pour les futurs MG</a:t>
            </a:r>
          </a:p>
          <a:p>
            <a:pPr lvl="1"/>
            <a:r>
              <a:rPr lang="fr-FR" sz="2000" b="1" dirty="0"/>
              <a:t>Stage Niveau 1 en première année du DES </a:t>
            </a:r>
            <a:r>
              <a:rPr lang="fr-FR" sz="2000" dirty="0"/>
              <a:t>+ Urgences CH</a:t>
            </a:r>
          </a:p>
          <a:p>
            <a:pPr lvl="1"/>
            <a:r>
              <a:rPr lang="fr-FR" sz="2000" b="1" dirty="0"/>
              <a:t>Stage Femme/Enfant en deuxième année du DES </a:t>
            </a:r>
            <a:r>
              <a:rPr lang="fr-FR" sz="2000" dirty="0"/>
              <a:t>+Médecine Adultes CH </a:t>
            </a:r>
          </a:p>
          <a:p>
            <a:pPr lvl="1"/>
            <a:r>
              <a:rPr lang="fr-FR" sz="2000" b="1" dirty="0"/>
              <a:t>2 stages ambulatoires en autonomie supervisée en troisième </a:t>
            </a:r>
            <a:r>
              <a:rPr lang="fr-FR" b="1" dirty="0"/>
              <a:t>année</a:t>
            </a:r>
          </a:p>
          <a:p>
            <a:pPr lvl="1"/>
            <a:endParaRPr lang="fr-FR" b="1" dirty="0"/>
          </a:p>
        </p:txBody>
      </p:sp>
    </p:spTree>
    <p:extLst>
      <p:ext uri="{BB962C8B-B14F-4D97-AF65-F5344CB8AC3E}">
        <p14:creationId xmlns:p14="http://schemas.microsoft.com/office/powerpoint/2010/main" val="2392902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 MG = une spécialité clinique centrée Patient avec :</a:t>
            </a:r>
          </a:p>
        </p:txBody>
      </p:sp>
      <p:sp>
        <p:nvSpPr>
          <p:cNvPr id="3" name="Espace réservé du contenu 2"/>
          <p:cNvSpPr>
            <a:spLocks noGrp="1"/>
          </p:cNvSpPr>
          <p:nvPr>
            <p:ph idx="1"/>
          </p:nvPr>
        </p:nvSpPr>
        <p:spPr/>
        <p:txBody>
          <a:bodyPr/>
          <a:lstStyle/>
          <a:p>
            <a:r>
              <a:rPr lang="fr-FR" dirty="0"/>
              <a:t>Ses  concepts et fondamentaux</a:t>
            </a:r>
          </a:p>
          <a:p>
            <a:pPr marL="0" indent="0">
              <a:buNone/>
            </a:pPr>
            <a:endParaRPr lang="fr-FR" dirty="0"/>
          </a:p>
          <a:p>
            <a:r>
              <a:rPr lang="fr-FR" dirty="0"/>
              <a:t>Son champ d’exercice</a:t>
            </a:r>
          </a:p>
          <a:p>
            <a:pPr marL="0" indent="0">
              <a:buNone/>
            </a:pPr>
            <a:endParaRPr lang="fr-FR" dirty="0"/>
          </a:p>
          <a:p>
            <a:r>
              <a:rPr lang="fr-FR" dirty="0"/>
              <a:t>Son Corpus Universitaire</a:t>
            </a:r>
          </a:p>
          <a:p>
            <a:pPr marL="0" indent="0">
              <a:buNone/>
            </a:pPr>
            <a:endParaRPr lang="fr-FR" dirty="0"/>
          </a:p>
          <a:p>
            <a:r>
              <a:rPr lang="fr-FR" dirty="0"/>
              <a:t>Sa recherche </a:t>
            </a:r>
          </a:p>
        </p:txBody>
      </p:sp>
    </p:spTree>
    <p:extLst>
      <p:ext uri="{BB962C8B-B14F-4D97-AF65-F5344CB8AC3E}">
        <p14:creationId xmlns:p14="http://schemas.microsoft.com/office/powerpoint/2010/main" val="110243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4491" y="161336"/>
            <a:ext cx="7305782" cy="1325563"/>
          </a:xfrm>
        </p:spPr>
        <p:txBody>
          <a:bodyPr/>
          <a:lstStyle/>
          <a:p>
            <a:pPr algn="ctr"/>
            <a:r>
              <a:rPr lang="fr-FR" b="1" dirty="0"/>
              <a:t>Carré de White revu par Green</a:t>
            </a:r>
          </a:p>
        </p:txBody>
      </p:sp>
      <p:pic>
        <p:nvPicPr>
          <p:cNvPr id="4" name="Picture 4" descr="D:\Documents Gladys\Congrès\CNGE\2014\Capture-4.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3468598" y="1363609"/>
            <a:ext cx="7051675" cy="5187950"/>
          </a:xfrm>
        </p:spPr>
      </p:pic>
    </p:spTree>
    <p:extLst>
      <p:ext uri="{BB962C8B-B14F-4D97-AF65-F5344CB8AC3E}">
        <p14:creationId xmlns:p14="http://schemas.microsoft.com/office/powerpoint/2010/main" val="242636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4491" y="161336"/>
            <a:ext cx="7305782" cy="1325563"/>
          </a:xfrm>
        </p:spPr>
        <p:txBody>
          <a:bodyPr/>
          <a:lstStyle/>
          <a:p>
            <a:pPr algn="ctr"/>
            <a:r>
              <a:rPr lang="fr-FR" b="1" dirty="0"/>
              <a:t>Carré de White revu par Green</a:t>
            </a:r>
          </a:p>
        </p:txBody>
      </p:sp>
      <p:pic>
        <p:nvPicPr>
          <p:cNvPr id="4" name="Picture 4" descr="D:\Documents Gladys\Congrès\CNGE\2014\Capture-4.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3468598" y="1363609"/>
            <a:ext cx="7051675" cy="5187950"/>
          </a:xfrm>
        </p:spPr>
      </p:pic>
      <p:sp>
        <p:nvSpPr>
          <p:cNvPr id="3" name="Rectangle 2"/>
          <p:cNvSpPr/>
          <p:nvPr/>
        </p:nvSpPr>
        <p:spPr>
          <a:xfrm>
            <a:off x="5137079" y="3215811"/>
            <a:ext cx="2763748" cy="2763749"/>
          </a:xfrm>
          <a:prstGeom prst="rect">
            <a:avLst/>
          </a:prstGeom>
          <a:solidFill>
            <a:schemeClr val="accent1">
              <a:lumMod val="40000"/>
              <a:lumOff val="6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5" name="Rectangle 4"/>
          <p:cNvSpPr/>
          <p:nvPr/>
        </p:nvSpPr>
        <p:spPr>
          <a:xfrm>
            <a:off x="5702157" y="3801438"/>
            <a:ext cx="2198670" cy="2188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6185043" y="4397339"/>
            <a:ext cx="1294544" cy="707886"/>
          </a:xfrm>
          <a:prstGeom prst="rect">
            <a:avLst/>
          </a:prstGeom>
          <a:noFill/>
        </p:spPr>
        <p:txBody>
          <a:bodyPr wrap="square" rtlCol="0">
            <a:spAutoFit/>
          </a:bodyPr>
          <a:lstStyle/>
          <a:p>
            <a:r>
              <a:rPr lang="fr-FR" sz="2000" dirty="0">
                <a:solidFill>
                  <a:schemeClr val="bg1"/>
                </a:solidFill>
              </a:rPr>
              <a:t>Le MG au quotidien</a:t>
            </a:r>
          </a:p>
        </p:txBody>
      </p:sp>
    </p:spTree>
    <p:extLst>
      <p:ext uri="{BB962C8B-B14F-4D97-AF65-F5344CB8AC3E}">
        <p14:creationId xmlns:p14="http://schemas.microsoft.com/office/powerpoint/2010/main" val="257771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56726" y="293206"/>
            <a:ext cx="8531831" cy="1325563"/>
          </a:xfrm>
        </p:spPr>
        <p:txBody>
          <a:bodyPr/>
          <a:lstStyle/>
          <a:p>
            <a:r>
              <a:rPr lang="fr-FR" b="1" dirty="0"/>
              <a:t>La loi de répartition régulière des cas</a:t>
            </a:r>
          </a:p>
        </p:txBody>
      </p:sp>
      <p:sp>
        <p:nvSpPr>
          <p:cNvPr id="3" name="Espace réservé du contenu 2"/>
          <p:cNvSpPr>
            <a:spLocks noGrp="1"/>
          </p:cNvSpPr>
          <p:nvPr>
            <p:ph idx="1"/>
          </p:nvPr>
        </p:nvSpPr>
        <p:spPr>
          <a:xfrm>
            <a:off x="2167846" y="1489753"/>
            <a:ext cx="9185953" cy="4687210"/>
          </a:xfrm>
        </p:spPr>
        <p:txBody>
          <a:bodyPr/>
          <a:lstStyle/>
          <a:p>
            <a:pPr marL="0" indent="0">
              <a:buNone/>
            </a:pPr>
            <a:r>
              <a:rPr lang="fr-FR" dirty="0"/>
              <a:t>Enoncé par R.N. Braun en 1955 et confirmé a de nombreuses reprises:</a:t>
            </a:r>
          </a:p>
          <a:p>
            <a:pPr marL="0" indent="0">
              <a:buNone/>
            </a:pPr>
            <a:r>
              <a:rPr lang="fr-FR" dirty="0"/>
              <a:t>Contraire de la loi des séries</a:t>
            </a:r>
          </a:p>
          <a:p>
            <a:pPr marL="0" indent="0">
              <a:buNone/>
            </a:pPr>
            <a:r>
              <a:rPr lang="fr-FR" dirty="0"/>
              <a:t>Elle ne se vérifie que sur une période suffisamment longue d’au moins 3 ans: </a:t>
            </a:r>
          </a:p>
          <a:p>
            <a:pPr marL="0" indent="0">
              <a:buNone/>
            </a:pPr>
            <a:r>
              <a:rPr lang="fr-FR" dirty="0"/>
              <a:t>Tout praticien exerçant la médecine générale, sous la même latitude, doit s'attendre à retrouver de façon régulière environ 300 situations cliniques, pourvu qu'il les désigne toujours de la même manière.</a:t>
            </a:r>
          </a:p>
        </p:txBody>
      </p:sp>
    </p:spTree>
    <p:extLst>
      <p:ext uri="{BB962C8B-B14F-4D97-AF65-F5344CB8AC3E}">
        <p14:creationId xmlns:p14="http://schemas.microsoft.com/office/powerpoint/2010/main" val="1235116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02613" y="500062"/>
            <a:ext cx="9168829" cy="1325563"/>
          </a:xfrm>
        </p:spPr>
        <p:txBody>
          <a:bodyPr/>
          <a:lstStyle/>
          <a:p>
            <a:pPr algn="ctr"/>
            <a:r>
              <a:rPr lang="fr-FR" b="1" dirty="0"/>
              <a:t>Le champ et la définition de la médecine générale</a:t>
            </a:r>
          </a:p>
        </p:txBody>
      </p:sp>
      <p:sp>
        <p:nvSpPr>
          <p:cNvPr id="4" name="Titre 1"/>
          <p:cNvSpPr txBox="1">
            <a:spLocks/>
          </p:cNvSpPr>
          <p:nvPr/>
        </p:nvSpPr>
        <p:spPr>
          <a:xfrm>
            <a:off x="3265121" y="1825625"/>
            <a:ext cx="7643812" cy="107156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altLang="fr-FR" sz="4000" b="1" dirty="0"/>
              <a:t>Le référentiel Métier et Compétences des MG</a:t>
            </a:r>
          </a:p>
        </p:txBody>
      </p:sp>
      <p:sp>
        <p:nvSpPr>
          <p:cNvPr id="5" name="ZoneTexte 4"/>
          <p:cNvSpPr txBox="1"/>
          <p:nvPr/>
        </p:nvSpPr>
        <p:spPr>
          <a:xfrm>
            <a:off x="2502613" y="2897188"/>
            <a:ext cx="9066088" cy="3416320"/>
          </a:xfrm>
          <a:prstGeom prst="rect">
            <a:avLst/>
          </a:prstGeom>
          <a:noFill/>
        </p:spPr>
        <p:txBody>
          <a:bodyPr wrap="square" rtlCol="0">
            <a:spAutoFit/>
          </a:bodyPr>
          <a:lstStyle/>
          <a:p>
            <a:pPr marL="285750" indent="-285750">
              <a:buFont typeface="Arial" panose="020B0604020202020204" pitchFamily="34" charset="0"/>
              <a:buChar char="•"/>
            </a:pPr>
            <a:r>
              <a:rPr lang="fr-FR" sz="2400" dirty="0"/>
              <a:t>Publié en mars 2009, </a:t>
            </a:r>
          </a:p>
          <a:p>
            <a:endParaRPr lang="fr-FR" sz="2400" dirty="0"/>
          </a:p>
          <a:p>
            <a:pPr marL="285750" indent="-285750">
              <a:buFont typeface="Arial" panose="020B0604020202020204" pitchFamily="34" charset="0"/>
              <a:buChar char="•"/>
            </a:pPr>
            <a:r>
              <a:rPr lang="fr-FR" altLang="fr-FR" sz="2400" dirty="0"/>
              <a:t>Identifie le cœur du métier autour de 16 situations de soins types</a:t>
            </a:r>
          </a:p>
          <a:p>
            <a:endParaRPr lang="fr-FR" altLang="fr-FR" sz="2400" dirty="0"/>
          </a:p>
          <a:p>
            <a:pPr marL="285750" indent="-285750">
              <a:buFont typeface="Arial" panose="020B0604020202020204" pitchFamily="34" charset="0"/>
              <a:buChar char="•"/>
            </a:pPr>
            <a:r>
              <a:rPr lang="fr-FR" altLang="fr-FR" sz="2400" dirty="0"/>
              <a:t>Propose une démarche décisionnelle en situation de soins premiers</a:t>
            </a:r>
          </a:p>
          <a:p>
            <a:endParaRPr lang="fr-FR" altLang="fr-FR" sz="2400" dirty="0"/>
          </a:p>
          <a:p>
            <a:pPr marL="285750" indent="-285750">
              <a:buFont typeface="Arial" panose="020B0604020202020204" pitchFamily="34" charset="0"/>
              <a:buChar char="•"/>
            </a:pPr>
            <a:r>
              <a:rPr lang="fr-FR" altLang="fr-FR" sz="2400" dirty="0"/>
              <a:t>Représente une variété suffisante de situations qui, si elles sont gérées avec pertinence, permet d’inférer que le MG est compétent.</a:t>
            </a:r>
          </a:p>
          <a:p>
            <a:endParaRPr lang="fr-FR" sz="2400" dirty="0"/>
          </a:p>
        </p:txBody>
      </p:sp>
    </p:spTree>
    <p:extLst>
      <p:ext uri="{BB962C8B-B14F-4D97-AF65-F5344CB8AC3E}">
        <p14:creationId xmlns:p14="http://schemas.microsoft.com/office/powerpoint/2010/main" val="41540535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TotalTime>
  <Words>1024</Words>
  <Application>Microsoft Office PowerPoint</Application>
  <PresentationFormat>Grand écran</PresentationFormat>
  <Paragraphs>122</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Calibri Light</vt:lpstr>
      <vt:lpstr>Thème Office</vt:lpstr>
      <vt:lpstr>Les fondamentaux et les concepts</vt:lpstr>
      <vt:lpstr>Historique de la médecine générale</vt:lpstr>
      <vt:lpstr>Présentation PowerPoint</vt:lpstr>
      <vt:lpstr>Les chiffres en Occitanie de l’ Ouest 2022</vt:lpstr>
      <vt:lpstr>La MG = une spécialité clinique centrée Patient avec :</vt:lpstr>
      <vt:lpstr>Carré de White revu par Green</vt:lpstr>
      <vt:lpstr>Carré de White revu par Green</vt:lpstr>
      <vt:lpstr>La loi de répartition régulière des cas</vt:lpstr>
      <vt:lpstr>Le champ et la définition de la médecine générale</vt:lpstr>
      <vt:lpstr>Présentation PowerPoint</vt:lpstr>
      <vt:lpstr>Compétences de la médecine générale</vt:lpstr>
      <vt:lpstr>Dimensions spécifiques</vt:lpstr>
      <vt:lpstr>Dimension scientifique</vt:lpstr>
      <vt:lpstr>Intervention au stade précoce des maladies</vt:lpstr>
      <vt:lpstr>Diagnostic de situation</vt:lpstr>
      <vt:lpstr>Gestion de la polypathologie</vt:lpstr>
      <vt:lpstr>Education thérapeutique</vt:lpstr>
      <vt:lpstr>Le champ de la médecin générale en chiffre</vt:lpstr>
      <vt:lpstr>La Médecine Générale c’est :</vt:lpstr>
    </vt:vector>
  </TitlesOfParts>
  <Company>Faculte medecine Rangueil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fondamentaux et les concepts</dc:title>
  <dc:creator>utilisateur</dc:creator>
  <cp:lastModifiedBy>carole gavigniaux</cp:lastModifiedBy>
  <cp:revision>42</cp:revision>
  <dcterms:created xsi:type="dcterms:W3CDTF">2022-12-06T09:58:06Z</dcterms:created>
  <dcterms:modified xsi:type="dcterms:W3CDTF">2023-04-15T05:59:29Z</dcterms:modified>
</cp:coreProperties>
</file>