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5"/>
  </p:notesMasterIdLst>
  <p:sldIdLst>
    <p:sldId id="256" r:id="rId2"/>
    <p:sldId id="258" r:id="rId3"/>
    <p:sldId id="259" r:id="rId4"/>
    <p:sldId id="262" r:id="rId5"/>
    <p:sldId id="309" r:id="rId6"/>
    <p:sldId id="285" r:id="rId7"/>
    <p:sldId id="261" r:id="rId8"/>
    <p:sldId id="302" r:id="rId9"/>
    <p:sldId id="307" r:id="rId10"/>
    <p:sldId id="304" r:id="rId11"/>
    <p:sldId id="305" r:id="rId12"/>
    <p:sldId id="303" r:id="rId13"/>
    <p:sldId id="265" r:id="rId14"/>
    <p:sldId id="294" r:id="rId15"/>
    <p:sldId id="295" r:id="rId16"/>
    <p:sldId id="267" r:id="rId17"/>
    <p:sldId id="276" r:id="rId18"/>
    <p:sldId id="300" r:id="rId19"/>
    <p:sldId id="290" r:id="rId20"/>
    <p:sldId id="282" r:id="rId21"/>
    <p:sldId id="263" r:id="rId22"/>
    <p:sldId id="264" r:id="rId23"/>
    <p:sldId id="308" r:id="rId24"/>
    <p:sldId id="268" r:id="rId25"/>
    <p:sldId id="306" r:id="rId26"/>
    <p:sldId id="275" r:id="rId27"/>
    <p:sldId id="289" r:id="rId28"/>
    <p:sldId id="288" r:id="rId29"/>
    <p:sldId id="287" r:id="rId30"/>
    <p:sldId id="297" r:id="rId31"/>
    <p:sldId id="301" r:id="rId32"/>
    <p:sldId id="284" r:id="rId33"/>
    <p:sldId id="291"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7DDDF-515A-4871-9AC9-8509F7EE861B}" v="10" dt="2023-02-22T10:30:42.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5" autoAdjust="0"/>
  </p:normalViewPr>
  <p:slideViewPr>
    <p:cSldViewPr snapToGrid="0" snapToObjects="1">
      <p:cViewPr varScale="1">
        <p:scale>
          <a:sx n="60" d="100"/>
          <a:sy n="60" d="100"/>
        </p:scale>
        <p:origin x="1368"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rdinatrice.tarbesadourcpts@gmail.com" userId="669165956ce923cd" providerId="LiveId" clId="{A0A7DDDF-515A-4871-9AC9-8509F7EE861B}"/>
    <pc:docChg chg="undo custSel modSld modMainMaster">
      <pc:chgData name="coordinatrice.tarbesadourcpts@gmail.com" userId="669165956ce923cd" providerId="LiveId" clId="{A0A7DDDF-515A-4871-9AC9-8509F7EE861B}" dt="2023-02-22T10:31:01.937" v="121" actId="14100"/>
      <pc:docMkLst>
        <pc:docMk/>
      </pc:docMkLst>
      <pc:sldChg chg="addSp delSp modSp mod setBg delDesignElem">
        <pc:chgData name="coordinatrice.tarbesadourcpts@gmail.com" userId="669165956ce923cd" providerId="LiveId" clId="{A0A7DDDF-515A-4871-9AC9-8509F7EE861B}" dt="2023-02-22T10:25:26.094" v="93" actId="14100"/>
        <pc:sldMkLst>
          <pc:docMk/>
          <pc:sldMk cId="1969105891" sldId="256"/>
        </pc:sldMkLst>
        <pc:spChg chg="mod">
          <ac:chgData name="coordinatrice.tarbesadourcpts@gmail.com" userId="669165956ce923cd" providerId="LiveId" clId="{A0A7DDDF-515A-4871-9AC9-8509F7EE861B}" dt="2023-02-22T10:25:06.332" v="88" actId="14100"/>
          <ac:spMkLst>
            <pc:docMk/>
            <pc:sldMk cId="1969105891" sldId="256"/>
            <ac:spMk id="2" creationId="{00000000-0000-0000-0000-000000000000}"/>
          </ac:spMkLst>
        </pc:spChg>
        <pc:spChg chg="mod ord">
          <ac:chgData name="coordinatrice.tarbesadourcpts@gmail.com" userId="669165956ce923cd" providerId="LiveId" clId="{A0A7DDDF-515A-4871-9AC9-8509F7EE861B}" dt="2023-02-22T10:25:20.105" v="91" actId="166"/>
          <ac:spMkLst>
            <pc:docMk/>
            <pc:sldMk cId="1969105891" sldId="256"/>
            <ac:spMk id="3" creationId="{00000000-0000-0000-0000-000000000000}"/>
          </ac:spMkLst>
        </pc:spChg>
        <pc:spChg chg="add del">
          <ac:chgData name="coordinatrice.tarbesadourcpts@gmail.com" userId="669165956ce923cd" providerId="LiveId" clId="{A0A7DDDF-515A-4871-9AC9-8509F7EE861B}" dt="2023-02-22T10:19:21.675" v="73" actId="478"/>
          <ac:spMkLst>
            <pc:docMk/>
            <pc:sldMk cId="1969105891" sldId="256"/>
            <ac:spMk id="9" creationId="{08D19B20-36E0-7DF0-DD53-C517E04D851C}"/>
          </ac:spMkLst>
        </pc:spChg>
        <pc:spChg chg="add del">
          <ac:chgData name="coordinatrice.tarbesadourcpts@gmail.com" userId="669165956ce923cd" providerId="LiveId" clId="{A0A7DDDF-515A-4871-9AC9-8509F7EE861B}" dt="2023-02-22T10:17:09.655" v="60" actId="26606"/>
          <ac:spMkLst>
            <pc:docMk/>
            <pc:sldMk cId="1969105891" sldId="256"/>
            <ac:spMk id="12" creationId="{7ADD6C35-4B10-4BFC-BAD6-56B49A790F4B}"/>
          </ac:spMkLst>
        </pc:spChg>
        <pc:spChg chg="add del">
          <ac:chgData name="coordinatrice.tarbesadourcpts@gmail.com" userId="669165956ce923cd" providerId="LiveId" clId="{A0A7DDDF-515A-4871-9AC9-8509F7EE861B}" dt="2023-02-22T10:24:17.951" v="80"/>
          <ac:spMkLst>
            <pc:docMk/>
            <pc:sldMk cId="1969105891" sldId="256"/>
            <ac:spMk id="30" creationId="{A2F42F6F-FDA2-4441-805F-CF30FBC9915B}"/>
          </ac:spMkLst>
        </pc:spChg>
        <pc:grpChg chg="add del">
          <ac:chgData name="coordinatrice.tarbesadourcpts@gmail.com" userId="669165956ce923cd" providerId="LiveId" clId="{A0A7DDDF-515A-4871-9AC9-8509F7EE861B}" dt="2023-02-22T10:17:09.655" v="60" actId="26606"/>
          <ac:grpSpMkLst>
            <pc:docMk/>
            <pc:sldMk cId="1969105891" sldId="256"/>
            <ac:grpSpMk id="14" creationId="{32AFDD1C-2418-460A-B0D3-EEF55EC823F5}"/>
          </ac:grpSpMkLst>
        </pc:grpChg>
        <pc:grpChg chg="add del">
          <ac:chgData name="coordinatrice.tarbesadourcpts@gmail.com" userId="669165956ce923cd" providerId="LiveId" clId="{A0A7DDDF-515A-4871-9AC9-8509F7EE861B}" dt="2023-02-22T10:17:09.655" v="60" actId="26606"/>
          <ac:grpSpMkLst>
            <pc:docMk/>
            <pc:sldMk cId="1969105891" sldId="256"/>
            <ac:grpSpMk id="20" creationId="{61D22245-3D67-419C-A6B5-DD0EB0D83990}"/>
          </ac:grpSpMkLst>
        </pc:grpChg>
        <pc:grpChg chg="add del">
          <ac:chgData name="coordinatrice.tarbesadourcpts@gmail.com" userId="669165956ce923cd" providerId="LiveId" clId="{A0A7DDDF-515A-4871-9AC9-8509F7EE861B}" dt="2023-02-22T10:24:17.951" v="80"/>
          <ac:grpSpMkLst>
            <pc:docMk/>
            <pc:sldMk cId="1969105891" sldId="256"/>
            <ac:grpSpMk id="32" creationId="{18226A8C-7793-4AE1-93F3-C51E771AB9F9}"/>
          </ac:grpSpMkLst>
        </pc:grpChg>
        <pc:picChg chg="add del mod ord">
          <ac:chgData name="coordinatrice.tarbesadourcpts@gmail.com" userId="669165956ce923cd" providerId="LiveId" clId="{A0A7DDDF-515A-4871-9AC9-8509F7EE861B}" dt="2023-02-22T10:18:10.224" v="71" actId="478"/>
          <ac:picMkLst>
            <pc:docMk/>
            <pc:sldMk cId="1969105891" sldId="256"/>
            <ac:picMk id="5" creationId="{E84517BC-BBD2-26FC-FDC8-3D651CDFB212}"/>
          </ac:picMkLst>
        </pc:picChg>
        <pc:picChg chg="add mod ord">
          <ac:chgData name="coordinatrice.tarbesadourcpts@gmail.com" userId="669165956ce923cd" providerId="LiveId" clId="{A0A7DDDF-515A-4871-9AC9-8509F7EE861B}" dt="2023-02-22T10:25:26.094" v="93" actId="14100"/>
          <ac:picMkLst>
            <pc:docMk/>
            <pc:sldMk cId="1969105891" sldId="256"/>
            <ac:picMk id="7" creationId="{8014186F-5E90-36E0-0BC7-8095FDD6B17D}"/>
          </ac:picMkLst>
        </pc:picChg>
        <pc:picChg chg="add mod">
          <ac:chgData name="coordinatrice.tarbesadourcpts@gmail.com" userId="669165956ce923cd" providerId="LiveId" clId="{A0A7DDDF-515A-4871-9AC9-8509F7EE861B}" dt="2023-02-22T10:24:14.168" v="78" actId="1076"/>
          <ac:picMkLst>
            <pc:docMk/>
            <pc:sldMk cId="1969105891" sldId="256"/>
            <ac:picMk id="11" creationId="{C7D5E74B-E108-60FE-4858-8ED45AB54242}"/>
          </ac:picMkLst>
        </pc:picChg>
      </pc:sldChg>
      <pc:sldChg chg="modSp mod">
        <pc:chgData name="coordinatrice.tarbesadourcpts@gmail.com" userId="669165956ce923cd" providerId="LiveId" clId="{A0A7DDDF-515A-4871-9AC9-8509F7EE861B}" dt="2023-02-22T10:12:06.059" v="2" actId="27636"/>
        <pc:sldMkLst>
          <pc:docMk/>
          <pc:sldMk cId="481806084" sldId="258"/>
        </pc:sldMkLst>
        <pc:spChg chg="mod">
          <ac:chgData name="coordinatrice.tarbesadourcpts@gmail.com" userId="669165956ce923cd" providerId="LiveId" clId="{A0A7DDDF-515A-4871-9AC9-8509F7EE861B}" dt="2023-02-22T10:12:06.059" v="2" actId="27636"/>
          <ac:spMkLst>
            <pc:docMk/>
            <pc:sldMk cId="481806084" sldId="258"/>
            <ac:spMk id="3" creationId="{00000000-0000-0000-0000-000000000000}"/>
          </ac:spMkLst>
        </pc:spChg>
      </pc:sldChg>
      <pc:sldChg chg="modSp mod">
        <pc:chgData name="coordinatrice.tarbesadourcpts@gmail.com" userId="669165956ce923cd" providerId="LiveId" clId="{A0A7DDDF-515A-4871-9AC9-8509F7EE861B}" dt="2023-02-22T10:12:06.070" v="3" actId="27636"/>
        <pc:sldMkLst>
          <pc:docMk/>
          <pc:sldMk cId="1285763763" sldId="259"/>
        </pc:sldMkLst>
        <pc:spChg chg="mod">
          <ac:chgData name="coordinatrice.tarbesadourcpts@gmail.com" userId="669165956ce923cd" providerId="LiveId" clId="{A0A7DDDF-515A-4871-9AC9-8509F7EE861B}" dt="2023-02-22T10:12:06.070" v="3" actId="27636"/>
          <ac:spMkLst>
            <pc:docMk/>
            <pc:sldMk cId="1285763763" sldId="259"/>
            <ac:spMk id="3" creationId="{00000000-0000-0000-0000-000000000000}"/>
          </ac:spMkLst>
        </pc:spChg>
      </pc:sldChg>
      <pc:sldChg chg="modSp mod">
        <pc:chgData name="coordinatrice.tarbesadourcpts@gmail.com" userId="669165956ce923cd" providerId="LiveId" clId="{A0A7DDDF-515A-4871-9AC9-8509F7EE861B}" dt="2023-02-22T10:12:06.070" v="5" actId="27636"/>
        <pc:sldMkLst>
          <pc:docMk/>
          <pc:sldMk cId="3968797499" sldId="261"/>
        </pc:sldMkLst>
        <pc:spChg chg="mod">
          <ac:chgData name="coordinatrice.tarbesadourcpts@gmail.com" userId="669165956ce923cd" providerId="LiveId" clId="{A0A7DDDF-515A-4871-9AC9-8509F7EE861B}" dt="2023-02-22T10:12:06.070" v="5" actId="27636"/>
          <ac:spMkLst>
            <pc:docMk/>
            <pc:sldMk cId="3968797499" sldId="261"/>
            <ac:spMk id="2" creationId="{00000000-0000-0000-0000-000000000000}"/>
          </ac:spMkLst>
        </pc:spChg>
        <pc:spChg chg="mod">
          <ac:chgData name="coordinatrice.tarbesadourcpts@gmail.com" userId="669165956ce923cd" providerId="LiveId" clId="{A0A7DDDF-515A-4871-9AC9-8509F7EE861B}" dt="2023-02-22T10:12:06.070" v="4" actId="27636"/>
          <ac:spMkLst>
            <pc:docMk/>
            <pc:sldMk cId="3968797499" sldId="261"/>
            <ac:spMk id="3" creationId="{00000000-0000-0000-0000-000000000000}"/>
          </ac:spMkLst>
        </pc:spChg>
      </pc:sldChg>
      <pc:sldChg chg="modSp mod">
        <pc:chgData name="coordinatrice.tarbesadourcpts@gmail.com" userId="669165956ce923cd" providerId="LiveId" clId="{A0A7DDDF-515A-4871-9AC9-8509F7EE861B}" dt="2023-02-22T10:12:06.118" v="7" actId="27636"/>
        <pc:sldMkLst>
          <pc:docMk/>
          <pc:sldMk cId="3329017302" sldId="263"/>
        </pc:sldMkLst>
        <pc:spChg chg="mod">
          <ac:chgData name="coordinatrice.tarbesadourcpts@gmail.com" userId="669165956ce923cd" providerId="LiveId" clId="{A0A7DDDF-515A-4871-9AC9-8509F7EE861B}" dt="2023-02-22T10:12:06.118" v="7" actId="27636"/>
          <ac:spMkLst>
            <pc:docMk/>
            <pc:sldMk cId="3329017302" sldId="263"/>
            <ac:spMk id="3" creationId="{00000000-0000-0000-0000-000000000000}"/>
          </ac:spMkLst>
        </pc:spChg>
      </pc:sldChg>
      <pc:sldChg chg="modSp mod">
        <pc:chgData name="coordinatrice.tarbesadourcpts@gmail.com" userId="669165956ce923cd" providerId="LiveId" clId="{A0A7DDDF-515A-4871-9AC9-8509F7EE861B}" dt="2023-02-22T10:12:06.150" v="8" actId="27636"/>
        <pc:sldMkLst>
          <pc:docMk/>
          <pc:sldMk cId="448801399" sldId="268"/>
        </pc:sldMkLst>
        <pc:spChg chg="mod">
          <ac:chgData name="coordinatrice.tarbesadourcpts@gmail.com" userId="669165956ce923cd" providerId="LiveId" clId="{A0A7DDDF-515A-4871-9AC9-8509F7EE861B}" dt="2023-02-22T10:12:06.150" v="8" actId="27636"/>
          <ac:spMkLst>
            <pc:docMk/>
            <pc:sldMk cId="448801399" sldId="268"/>
            <ac:spMk id="3" creationId="{00000000-0000-0000-0000-000000000000}"/>
          </ac:spMkLst>
        </pc:spChg>
      </pc:sldChg>
      <pc:sldChg chg="modSp">
        <pc:chgData name="coordinatrice.tarbesadourcpts@gmail.com" userId="669165956ce923cd" providerId="LiveId" clId="{A0A7DDDF-515A-4871-9AC9-8509F7EE861B}" dt="2023-02-22T10:24:17.951" v="80"/>
        <pc:sldMkLst>
          <pc:docMk/>
          <pc:sldMk cId="2569597985" sldId="275"/>
        </pc:sldMkLst>
        <pc:picChg chg="mod">
          <ac:chgData name="coordinatrice.tarbesadourcpts@gmail.com" userId="669165956ce923cd" providerId="LiveId" clId="{A0A7DDDF-515A-4871-9AC9-8509F7EE861B}" dt="2023-02-22T10:24:17.951" v="80"/>
          <ac:picMkLst>
            <pc:docMk/>
            <pc:sldMk cId="2569597985" sldId="275"/>
            <ac:picMk id="6" creationId="{00000000-0000-0000-0000-000000000000}"/>
          </ac:picMkLst>
        </pc:picChg>
      </pc:sldChg>
      <pc:sldChg chg="modSp mod">
        <pc:chgData name="coordinatrice.tarbesadourcpts@gmail.com" userId="669165956ce923cd" providerId="LiveId" clId="{A0A7DDDF-515A-4871-9AC9-8509F7EE861B}" dt="2023-02-22T10:12:06.118" v="6" actId="27636"/>
        <pc:sldMkLst>
          <pc:docMk/>
          <pc:sldMk cId="3256742892" sldId="282"/>
        </pc:sldMkLst>
        <pc:spChg chg="mod">
          <ac:chgData name="coordinatrice.tarbesadourcpts@gmail.com" userId="669165956ce923cd" providerId="LiveId" clId="{A0A7DDDF-515A-4871-9AC9-8509F7EE861B}" dt="2023-02-22T10:12:06.118" v="6" actId="27636"/>
          <ac:spMkLst>
            <pc:docMk/>
            <pc:sldMk cId="3256742892" sldId="282"/>
            <ac:spMk id="3" creationId="{00000000-0000-0000-0000-000000000000}"/>
          </ac:spMkLst>
        </pc:spChg>
      </pc:sldChg>
      <pc:sldChg chg="modSp mod">
        <pc:chgData name="coordinatrice.tarbesadourcpts@gmail.com" userId="669165956ce923cd" providerId="LiveId" clId="{A0A7DDDF-515A-4871-9AC9-8509F7EE861B}" dt="2023-02-22T10:12:06.212" v="11" actId="27636"/>
        <pc:sldMkLst>
          <pc:docMk/>
          <pc:sldMk cId="2838139965" sldId="284"/>
        </pc:sldMkLst>
        <pc:spChg chg="mod">
          <ac:chgData name="coordinatrice.tarbesadourcpts@gmail.com" userId="669165956ce923cd" providerId="LiveId" clId="{A0A7DDDF-515A-4871-9AC9-8509F7EE861B}" dt="2023-02-22T10:12:06.212" v="11" actId="27636"/>
          <ac:spMkLst>
            <pc:docMk/>
            <pc:sldMk cId="2838139965" sldId="284"/>
            <ac:spMk id="3" creationId="{00000000-0000-0000-0000-000000000000}"/>
          </ac:spMkLst>
        </pc:spChg>
      </pc:sldChg>
      <pc:sldChg chg="modSp">
        <pc:chgData name="coordinatrice.tarbesadourcpts@gmail.com" userId="669165956ce923cd" providerId="LiveId" clId="{A0A7DDDF-515A-4871-9AC9-8509F7EE861B}" dt="2023-02-22T10:24:17.951" v="80"/>
        <pc:sldMkLst>
          <pc:docMk/>
          <pc:sldMk cId="4291071496" sldId="286"/>
        </pc:sldMkLst>
        <pc:picChg chg="mod">
          <ac:chgData name="coordinatrice.tarbesadourcpts@gmail.com" userId="669165956ce923cd" providerId="LiveId" clId="{A0A7DDDF-515A-4871-9AC9-8509F7EE861B}" dt="2023-02-22T10:24:17.951" v="80"/>
          <ac:picMkLst>
            <pc:docMk/>
            <pc:sldMk cId="4291071496" sldId="286"/>
            <ac:picMk id="4" creationId="{9C2633AC-3FD4-4A9F-8A98-AAE68C0DA996}"/>
          </ac:picMkLst>
        </pc:picChg>
      </pc:sldChg>
      <pc:sldChg chg="modSp mod">
        <pc:chgData name="coordinatrice.tarbesadourcpts@gmail.com" userId="669165956ce923cd" providerId="LiveId" clId="{A0A7DDDF-515A-4871-9AC9-8509F7EE861B}" dt="2023-02-22T10:12:06.181" v="10" actId="27636"/>
        <pc:sldMkLst>
          <pc:docMk/>
          <pc:sldMk cId="0" sldId="297"/>
        </pc:sldMkLst>
        <pc:spChg chg="mod">
          <ac:chgData name="coordinatrice.tarbesadourcpts@gmail.com" userId="669165956ce923cd" providerId="LiveId" clId="{A0A7DDDF-515A-4871-9AC9-8509F7EE861B}" dt="2023-02-22T10:12:06.181" v="10" actId="27636"/>
          <ac:spMkLst>
            <pc:docMk/>
            <pc:sldMk cId="0" sldId="297"/>
            <ac:spMk id="381" creationId="{00000000-0000-0000-0000-000000000000}"/>
          </ac:spMkLst>
        </pc:spChg>
      </pc:sldChg>
      <pc:sldChg chg="modSp mod">
        <pc:chgData name="coordinatrice.tarbesadourcpts@gmail.com" userId="669165956ce923cd" providerId="LiveId" clId="{A0A7DDDF-515A-4871-9AC9-8509F7EE861B}" dt="2023-02-22T10:12:06.159" v="9" actId="27636"/>
        <pc:sldMkLst>
          <pc:docMk/>
          <pc:sldMk cId="2925529838" sldId="298"/>
        </pc:sldMkLst>
        <pc:spChg chg="mod">
          <ac:chgData name="coordinatrice.tarbesadourcpts@gmail.com" userId="669165956ce923cd" providerId="LiveId" clId="{A0A7DDDF-515A-4871-9AC9-8509F7EE861B}" dt="2023-02-22T10:12:06.159" v="9" actId="27636"/>
          <ac:spMkLst>
            <pc:docMk/>
            <pc:sldMk cId="2925529838" sldId="298"/>
            <ac:spMk id="2" creationId="{82087223-DBC5-4EBC-916B-6177270D42CF}"/>
          </ac:spMkLst>
        </pc:spChg>
      </pc:sldChg>
      <pc:sldMasterChg chg="modSldLayout">
        <pc:chgData name="coordinatrice.tarbesadourcpts@gmail.com" userId="669165956ce923cd" providerId="LiveId" clId="{A0A7DDDF-515A-4871-9AC9-8509F7EE861B}" dt="2023-02-22T10:12:05.901" v="0"/>
        <pc:sldMasterMkLst>
          <pc:docMk/>
          <pc:sldMasterMk cId="1527833131" sldId="2147483673"/>
        </pc:sldMasterMkLst>
        <pc:sldLayoutChg chg="delSp">
          <pc:chgData name="coordinatrice.tarbesadourcpts@gmail.com" userId="669165956ce923cd" providerId="LiveId" clId="{A0A7DDDF-515A-4871-9AC9-8509F7EE861B}" dt="2023-02-22T10:12:05.901" v="0"/>
          <pc:sldLayoutMkLst>
            <pc:docMk/>
            <pc:sldMasterMk cId="1527833131" sldId="2147483673"/>
            <pc:sldLayoutMk cId="4246808309" sldId="2147483685"/>
          </pc:sldLayoutMkLst>
          <pc:spChg chg="del">
            <ac:chgData name="coordinatrice.tarbesadourcpts@gmail.com" userId="669165956ce923cd" providerId="LiveId" clId="{A0A7DDDF-515A-4871-9AC9-8509F7EE861B}" dt="2023-02-22T10:12:05.901" v="0"/>
            <ac:spMkLst>
              <pc:docMk/>
              <pc:sldMasterMk cId="1527833131" sldId="2147483673"/>
              <pc:sldLayoutMk cId="4246808309" sldId="2147483685"/>
              <ac:spMk id="19" creationId="{00000000-0000-0000-0000-000000000000}"/>
            </ac:spMkLst>
          </pc:spChg>
        </pc:sldLayoutChg>
      </pc:sldMasterChg>
      <pc:sldMasterChg chg="modSldLayout">
        <pc:chgData name="coordinatrice.tarbesadourcpts@gmail.com" userId="669165956ce923cd" providerId="LiveId" clId="{A0A7DDDF-515A-4871-9AC9-8509F7EE861B}" dt="2023-02-22T10:31:01.937" v="121" actId="14100"/>
        <pc:sldMasterMkLst>
          <pc:docMk/>
          <pc:sldMasterMk cId="4283885508" sldId="2147483686"/>
        </pc:sldMasterMkLst>
        <pc:sldLayoutChg chg="addSp modSp mod">
          <pc:chgData name="coordinatrice.tarbesadourcpts@gmail.com" userId="669165956ce923cd" providerId="LiveId" clId="{A0A7DDDF-515A-4871-9AC9-8509F7EE861B}" dt="2023-02-22T10:31:01.937" v="121" actId="14100"/>
          <pc:sldLayoutMkLst>
            <pc:docMk/>
            <pc:sldMasterMk cId="4283885508" sldId="2147483686"/>
            <pc:sldLayoutMk cId="3283623997" sldId="2147483688"/>
          </pc:sldLayoutMkLst>
          <pc:spChg chg="mod">
            <ac:chgData name="coordinatrice.tarbesadourcpts@gmail.com" userId="669165956ce923cd" providerId="LiveId" clId="{A0A7DDDF-515A-4871-9AC9-8509F7EE861B}" dt="2023-02-22T10:29:31.487" v="96" actId="14100"/>
            <ac:spMkLst>
              <pc:docMk/>
              <pc:sldMasterMk cId="4283885508" sldId="2147483686"/>
              <pc:sldLayoutMk cId="3283623997" sldId="2147483688"/>
              <ac:spMk id="2" creationId="{17C99521-1108-6530-46B9-511ABD5DFDD4}"/>
            </ac:spMkLst>
          </pc:spChg>
          <pc:spChg chg="mod">
            <ac:chgData name="coordinatrice.tarbesadourcpts@gmail.com" userId="669165956ce923cd" providerId="LiveId" clId="{A0A7DDDF-515A-4871-9AC9-8509F7EE861B}" dt="2023-02-22T10:29:42.937" v="109" actId="20577"/>
            <ac:spMkLst>
              <pc:docMk/>
              <pc:sldMasterMk cId="4283885508" sldId="2147483686"/>
              <pc:sldLayoutMk cId="3283623997" sldId="2147483688"/>
              <ac:spMk id="4" creationId="{C1943B08-9565-2B7E-BCCF-4AF65034C831}"/>
            </ac:spMkLst>
          </pc:spChg>
          <pc:spChg chg="mod">
            <ac:chgData name="coordinatrice.tarbesadourcpts@gmail.com" userId="669165956ce923cd" providerId="LiveId" clId="{A0A7DDDF-515A-4871-9AC9-8509F7EE861B}" dt="2023-02-22T10:29:46.655" v="110" actId="6549"/>
            <ac:spMkLst>
              <pc:docMk/>
              <pc:sldMasterMk cId="4283885508" sldId="2147483686"/>
              <pc:sldLayoutMk cId="3283623997" sldId="2147483688"/>
              <ac:spMk id="6" creationId="{F58CB7E5-8EDF-6428-6C6E-E58202B3CAAE}"/>
            </ac:spMkLst>
          </pc:spChg>
          <pc:picChg chg="add mod">
            <ac:chgData name="coordinatrice.tarbesadourcpts@gmail.com" userId="669165956ce923cd" providerId="LiveId" clId="{A0A7DDDF-515A-4871-9AC9-8509F7EE861B}" dt="2023-02-22T10:30:27.849" v="116" actId="14100"/>
            <ac:picMkLst>
              <pc:docMk/>
              <pc:sldMasterMk cId="4283885508" sldId="2147483686"/>
              <pc:sldLayoutMk cId="3283623997" sldId="2147483688"/>
              <ac:picMk id="8" creationId="{DF3EFAFE-5457-B4DB-98EC-159DEA0E9F98}"/>
            </ac:picMkLst>
          </pc:picChg>
          <pc:picChg chg="add mod">
            <ac:chgData name="coordinatrice.tarbesadourcpts@gmail.com" userId="669165956ce923cd" providerId="LiveId" clId="{A0A7DDDF-515A-4871-9AC9-8509F7EE861B}" dt="2023-02-22T10:31:01.937" v="121" actId="14100"/>
            <ac:picMkLst>
              <pc:docMk/>
              <pc:sldMasterMk cId="4283885508" sldId="2147483686"/>
              <pc:sldLayoutMk cId="3283623997" sldId="2147483688"/>
              <ac:picMk id="10" creationId="{51DD5CB8-7EA7-ABCB-111E-2C6C7CB0039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DD909-A23D-3546-96E0-12E0FF9CDD5C}" type="datetimeFigureOut">
              <a:rPr lang="fr-FR" smtClean="0"/>
              <a:t>14/05/2024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B19AE-331A-7640-BAEF-5A035C105999}" type="slidenum">
              <a:rPr lang="fr-FR" smtClean="0"/>
              <a:t>‹N°›</a:t>
            </a:fld>
            <a:endParaRPr lang="fr-FR"/>
          </a:p>
        </p:txBody>
      </p:sp>
    </p:spTree>
    <p:extLst>
      <p:ext uri="{BB962C8B-B14F-4D97-AF65-F5344CB8AC3E}">
        <p14:creationId xmlns:p14="http://schemas.microsoft.com/office/powerpoint/2010/main" val="792993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moiretraumatiqu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Vidéo à commenter : </a:t>
            </a:r>
          </a:p>
          <a:p>
            <a:pPr>
              <a:buFont typeface="Arial"/>
              <a:buChar char="•"/>
            </a:pPr>
            <a:r>
              <a:rPr lang="fr-FR" sz="1200" dirty="0"/>
              <a:t>Cela génère un climat de peur, de tension permanente, de culpabilité, de perte d’estime de soi, d’isolement, de stress.</a:t>
            </a:r>
          </a:p>
          <a:p>
            <a:pPr>
              <a:buFont typeface="Arial"/>
              <a:buChar char="•"/>
            </a:pPr>
            <a:r>
              <a:rPr lang="fr-FR" sz="1200" dirty="0"/>
              <a:t>Phénomènes neurobiologiques et psychologiques </a:t>
            </a:r>
            <a:r>
              <a:rPr lang="fr-FR" sz="1200" i="1" dirty="0"/>
              <a:t>(travaux du Dr </a:t>
            </a:r>
            <a:r>
              <a:rPr lang="fr-FR" sz="1200" i="1" dirty="0" err="1"/>
              <a:t>Salmona</a:t>
            </a:r>
            <a:r>
              <a:rPr lang="fr-FR" sz="1200" i="1" dirty="0"/>
              <a:t> </a:t>
            </a:r>
            <a:r>
              <a:rPr lang="fr-FR" sz="1200" i="1" dirty="0">
                <a:hlinkClick r:id="rId3"/>
              </a:rPr>
              <a:t>www.memoiretraumatique.org</a:t>
            </a:r>
            <a:r>
              <a:rPr lang="fr-FR" sz="1200" i="1" dirty="0"/>
              <a:t>)</a:t>
            </a:r>
          </a:p>
          <a:p>
            <a:endParaRPr lang="fr-FR" dirty="0"/>
          </a:p>
        </p:txBody>
      </p:sp>
      <p:sp>
        <p:nvSpPr>
          <p:cNvPr id="4" name="Espace réservé du numéro de diapositive 3"/>
          <p:cNvSpPr>
            <a:spLocks noGrp="1"/>
          </p:cNvSpPr>
          <p:nvPr>
            <p:ph type="sldNum" sz="quarter" idx="5"/>
          </p:nvPr>
        </p:nvSpPr>
        <p:spPr/>
        <p:txBody>
          <a:bodyPr/>
          <a:lstStyle/>
          <a:p>
            <a:fld id="{30DB19AE-331A-7640-BAEF-5A035C105999}" type="slidenum">
              <a:rPr lang="fr-FR" smtClean="0"/>
              <a:t>13</a:t>
            </a:fld>
            <a:endParaRPr lang="fr-FR"/>
          </a:p>
        </p:txBody>
      </p:sp>
    </p:spTree>
    <p:extLst>
      <p:ext uri="{BB962C8B-B14F-4D97-AF65-F5344CB8AC3E}">
        <p14:creationId xmlns:p14="http://schemas.microsoft.com/office/powerpoint/2010/main" val="44186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i="1" dirty="0">
                <a:latin typeface="Calibri" charset="0"/>
              </a:rPr>
              <a:t>HAS: </a:t>
            </a:r>
            <a:r>
              <a:rPr lang="fr-FR" sz="1200" i="1" dirty="0"/>
              <a:t>Repérage des femmes victimes de violences au sein du couple COMMENT REPÉRER – ÉVALUER Juin 2019</a:t>
            </a:r>
            <a:endParaRPr lang="fr-FR" sz="1200" i="1" dirty="0">
              <a:latin typeface="Calibri" charset="0"/>
            </a:endParaRPr>
          </a:p>
          <a:p>
            <a:endParaRPr lang="fr-FR" dirty="0"/>
          </a:p>
        </p:txBody>
      </p:sp>
      <p:sp>
        <p:nvSpPr>
          <p:cNvPr id="4" name="Espace réservé du numéro de diapositive 3"/>
          <p:cNvSpPr>
            <a:spLocks noGrp="1"/>
          </p:cNvSpPr>
          <p:nvPr>
            <p:ph type="sldNum" sz="quarter" idx="5"/>
          </p:nvPr>
        </p:nvSpPr>
        <p:spPr/>
        <p:txBody>
          <a:bodyPr/>
          <a:lstStyle/>
          <a:p>
            <a:fld id="{30DB19AE-331A-7640-BAEF-5A035C105999}" type="slidenum">
              <a:rPr lang="fr-FR" smtClean="0"/>
              <a:t>27</a:t>
            </a:fld>
            <a:endParaRPr lang="fr-FR"/>
          </a:p>
        </p:txBody>
      </p:sp>
    </p:spTree>
    <p:extLst>
      <p:ext uri="{BB962C8B-B14F-4D97-AF65-F5344CB8AC3E}">
        <p14:creationId xmlns:p14="http://schemas.microsoft.com/office/powerpoint/2010/main" val="215667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violentomètre</a:t>
            </a:r>
            <a:endParaRPr lang="fr-FR" dirty="0"/>
          </a:p>
        </p:txBody>
      </p:sp>
      <p:sp>
        <p:nvSpPr>
          <p:cNvPr id="4" name="Espace réservé du numéro de diapositive 3"/>
          <p:cNvSpPr>
            <a:spLocks noGrp="1"/>
          </p:cNvSpPr>
          <p:nvPr>
            <p:ph type="sldNum" sz="quarter" idx="5"/>
          </p:nvPr>
        </p:nvSpPr>
        <p:spPr/>
        <p:txBody>
          <a:bodyPr/>
          <a:lstStyle/>
          <a:p>
            <a:fld id="{30DB19AE-331A-7640-BAEF-5A035C105999}" type="slidenum">
              <a:rPr lang="fr-FR" smtClean="0"/>
              <a:t>28</a:t>
            </a:fld>
            <a:endParaRPr lang="fr-FR"/>
          </a:p>
        </p:txBody>
      </p:sp>
    </p:spTree>
    <p:extLst>
      <p:ext uri="{BB962C8B-B14F-4D97-AF65-F5344CB8AC3E}">
        <p14:creationId xmlns:p14="http://schemas.microsoft.com/office/powerpoint/2010/main" val="187288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d27135a90_4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d27135a90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32</a:t>
            </a:fld>
            <a:endParaRPr lang="fr-FR"/>
          </a:p>
        </p:txBody>
      </p:sp>
    </p:spTree>
    <p:extLst>
      <p:ext uri="{BB962C8B-B14F-4D97-AF65-F5344CB8AC3E}">
        <p14:creationId xmlns:p14="http://schemas.microsoft.com/office/powerpoint/2010/main" val="277293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Violence comme mode relationnel/ maltraitance-&gt; </a:t>
            </a:r>
            <a:r>
              <a:rPr lang="fr-FR" dirty="0" err="1"/>
              <a:t>psychotraumatisme</a:t>
            </a:r>
            <a:endParaRPr lang="fr-FR" dirty="0"/>
          </a:p>
          <a:p>
            <a:r>
              <a:rPr lang="fr-FR" dirty="0"/>
              <a:t>Auteur: traits de personnalité -&gt;immaturité, </a:t>
            </a:r>
            <a:r>
              <a:rPr lang="fr-FR" dirty="0" err="1"/>
              <a:t>dependance</a:t>
            </a:r>
            <a:r>
              <a:rPr lang="fr-FR" dirty="0"/>
              <a:t> affective, égocentrisme (forme </a:t>
            </a:r>
            <a:r>
              <a:rPr lang="fr-FR" dirty="0" err="1"/>
              <a:t>paranoia</a:t>
            </a:r>
            <a:r>
              <a:rPr lang="fr-FR" dirty="0"/>
              <a:t>), manque d’empathie, émotionnellement « pauvre », rigide</a:t>
            </a:r>
          </a:p>
          <a:p>
            <a:endParaRPr lang="fr-FR" dirty="0"/>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14</a:t>
            </a:fld>
            <a:endParaRPr lang="fr-FR"/>
          </a:p>
        </p:txBody>
      </p:sp>
    </p:spTree>
    <p:extLst>
      <p:ext uri="{BB962C8B-B14F-4D97-AF65-F5344CB8AC3E}">
        <p14:creationId xmlns:p14="http://schemas.microsoft.com/office/powerpoint/2010/main" val="300358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Violence comme mode relationnel/ maltraitance-&gt; </a:t>
            </a:r>
            <a:r>
              <a:rPr lang="fr-FR" dirty="0" err="1"/>
              <a:t>psychotraumatisme</a:t>
            </a:r>
            <a:endParaRPr lang="fr-FR" dirty="0"/>
          </a:p>
          <a:p>
            <a:r>
              <a:rPr lang="fr-FR" dirty="0"/>
              <a:t>Auteur: traits de personnalité -&gt;immaturité, </a:t>
            </a:r>
            <a:r>
              <a:rPr lang="fr-FR" dirty="0" err="1"/>
              <a:t>dependance</a:t>
            </a:r>
            <a:r>
              <a:rPr lang="fr-FR" dirty="0"/>
              <a:t> affective, égocentrisme (forme </a:t>
            </a:r>
            <a:r>
              <a:rPr lang="fr-FR" dirty="0" err="1"/>
              <a:t>paranoia</a:t>
            </a:r>
            <a:r>
              <a:rPr lang="fr-FR" dirty="0"/>
              <a:t>), manque d’empathie, émotionnellement « pauvre », rigide</a:t>
            </a:r>
          </a:p>
          <a:p>
            <a:endParaRPr lang="fr-FR" dirty="0"/>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15</a:t>
            </a:fld>
            <a:endParaRPr lang="fr-FR"/>
          </a:p>
        </p:txBody>
      </p:sp>
    </p:spTree>
    <p:extLst>
      <p:ext uri="{BB962C8B-B14F-4D97-AF65-F5344CB8AC3E}">
        <p14:creationId xmlns:p14="http://schemas.microsoft.com/office/powerpoint/2010/main" val="17534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Violence comme mode relationnel/ maltraitance-&gt; </a:t>
            </a:r>
            <a:r>
              <a:rPr lang="fr-FR" dirty="0" err="1"/>
              <a:t>psychotraumatisme</a:t>
            </a:r>
            <a:endParaRPr lang="fr-FR" dirty="0"/>
          </a:p>
          <a:p>
            <a:r>
              <a:rPr lang="fr-FR" dirty="0"/>
              <a:t>Auteur: traits de personnalité -&gt;immaturité, </a:t>
            </a:r>
            <a:r>
              <a:rPr lang="fr-FR" dirty="0" err="1"/>
              <a:t>dependance</a:t>
            </a:r>
            <a:r>
              <a:rPr lang="fr-FR" dirty="0"/>
              <a:t> affective, égocentrisme (forme </a:t>
            </a:r>
            <a:r>
              <a:rPr lang="fr-FR" dirty="0" err="1"/>
              <a:t>paranoia</a:t>
            </a:r>
            <a:r>
              <a:rPr lang="fr-FR" dirty="0"/>
              <a:t>), manque d’empathie, émotionnellement « pauvre », rigide</a:t>
            </a:r>
          </a:p>
          <a:p>
            <a:endParaRPr lang="fr-FR" dirty="0"/>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16</a:t>
            </a:fld>
            <a:endParaRPr lang="fr-FR"/>
          </a:p>
        </p:txBody>
      </p:sp>
    </p:spTree>
    <p:extLst>
      <p:ext uri="{BB962C8B-B14F-4D97-AF65-F5344CB8AC3E}">
        <p14:creationId xmlns:p14="http://schemas.microsoft.com/office/powerpoint/2010/main" val="328630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Vademecum</a:t>
            </a:r>
            <a:r>
              <a:rPr lang="fr-FR" dirty="0"/>
              <a:t>: aide à évaluer la notion de danger immédiat et d’emprise (les 2</a:t>
            </a:r>
            <a:r>
              <a:rPr lang="fr-FR" baseline="0" dirty="0"/>
              <a:t> </a:t>
            </a:r>
            <a:r>
              <a:rPr lang="fr-FR" dirty="0"/>
              <a:t>conditions a la levée du secret)</a:t>
            </a:r>
          </a:p>
          <a:p>
            <a:r>
              <a:rPr lang="fr-FR" dirty="0"/>
              <a:t>Attention au type de passage à l’acte : strangulation : gravité +++</a:t>
            </a:r>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20</a:t>
            </a:fld>
            <a:endParaRPr lang="fr-FR"/>
          </a:p>
        </p:txBody>
      </p:sp>
    </p:spTree>
    <p:extLst>
      <p:ext uri="{BB962C8B-B14F-4D97-AF65-F5344CB8AC3E}">
        <p14:creationId xmlns:p14="http://schemas.microsoft.com/office/powerpoint/2010/main" val="319894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DB19AE-331A-7640-BAEF-5A035C105999}" type="slidenum">
              <a:rPr lang="fr-FR" smtClean="0"/>
              <a:t>21</a:t>
            </a:fld>
            <a:endParaRPr lang="fr-FR"/>
          </a:p>
        </p:txBody>
      </p:sp>
    </p:spTree>
    <p:extLst>
      <p:ext uri="{BB962C8B-B14F-4D97-AF65-F5344CB8AC3E}">
        <p14:creationId xmlns:p14="http://schemas.microsoft.com/office/powerpoint/2010/main" val="335409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a:t>Sil- </a:t>
            </a:r>
            <a:r>
              <a:rPr lang="fr-FR" dirty="0" err="1"/>
              <a:t>verman</a:t>
            </a:r>
            <a:r>
              <a:rPr lang="fr-FR" dirty="0"/>
              <a:t> et ses </a:t>
            </a:r>
            <a:r>
              <a:rPr lang="fr-FR" dirty="0" err="1"/>
              <a:t>collègues</a:t>
            </a:r>
            <a:r>
              <a:rPr lang="fr-FR" dirty="0"/>
              <a:t> ont estimé que les femmes ayant subi des violences avant et/ou pendant la grossesse, ont des risques significativement plus </a:t>
            </a:r>
            <a:r>
              <a:rPr lang="fr-FR" dirty="0" err="1"/>
              <a:t>élevés</a:t>
            </a:r>
            <a:r>
              <a:rPr lang="fr-FR" dirty="0"/>
              <a:t> pour un grand nombre de pathologies </a:t>
            </a:r>
            <a:r>
              <a:rPr lang="fr-FR" dirty="0" err="1"/>
              <a:t>obstétricales</a:t>
            </a:r>
            <a:r>
              <a:rPr lang="fr-FR" dirty="0"/>
              <a:t>. Ils retrouvent ainsi des risques </a:t>
            </a:r>
            <a:r>
              <a:rPr lang="fr-FR" dirty="0" err="1"/>
              <a:t>aug</a:t>
            </a:r>
            <a:r>
              <a:rPr lang="fr-FR" dirty="0"/>
              <a:t>- </a:t>
            </a:r>
            <a:r>
              <a:rPr lang="fr-FR" dirty="0" err="1"/>
              <a:t>mentés</a:t>
            </a:r>
            <a:r>
              <a:rPr lang="fr-FR" dirty="0"/>
              <a:t> jusqu’à plus de 90% pour les </a:t>
            </a:r>
            <a:r>
              <a:rPr lang="fr-FR" dirty="0" err="1"/>
              <a:t>métrorragies</a:t>
            </a:r>
            <a:r>
              <a:rPr lang="fr-FR" dirty="0"/>
              <a:t>, plus de 60% pour les ruptures </a:t>
            </a:r>
            <a:r>
              <a:rPr lang="fr-FR" dirty="0" err="1"/>
              <a:t>prématurées</a:t>
            </a:r>
            <a:r>
              <a:rPr lang="fr-FR" dirty="0"/>
              <a:t> des membranes, les infections urinaires et les vomissements </a:t>
            </a:r>
            <a:r>
              <a:rPr lang="fr-FR" dirty="0" err="1"/>
              <a:t>incoer</a:t>
            </a:r>
            <a:r>
              <a:rPr lang="fr-FR" dirty="0"/>
              <a:t>- cibles, plus de 48% pour le </a:t>
            </a:r>
            <a:r>
              <a:rPr lang="fr-FR" dirty="0" err="1"/>
              <a:t>diabète</a:t>
            </a:r>
            <a:r>
              <a:rPr lang="fr-FR" dirty="0"/>
              <a:t> et plus de 40% pour l'hypertension </a:t>
            </a:r>
            <a:r>
              <a:rPr lang="fr-FR" dirty="0" err="1"/>
              <a:t>artérielle</a:t>
            </a:r>
            <a:r>
              <a:rPr lang="fr-FR" dirty="0"/>
              <a:t>. Les </a:t>
            </a:r>
            <a:r>
              <a:rPr lang="fr-FR" dirty="0" err="1"/>
              <a:t>nouveau-nés</a:t>
            </a:r>
            <a:r>
              <a:rPr lang="fr-FR" dirty="0"/>
              <a:t> de ces femmes ont un risque de </a:t>
            </a:r>
            <a:r>
              <a:rPr lang="fr-FR" dirty="0" err="1"/>
              <a:t>prématurite</a:t>
            </a:r>
            <a:r>
              <a:rPr lang="fr-FR" dirty="0"/>
              <a:t>́ significativement augmenté jusqu’à 37% et d'hypotrophie jusqu’à 21% (</a:t>
            </a:r>
            <a:r>
              <a:rPr lang="fr-FR" dirty="0" err="1"/>
              <a:t>Silverman</a:t>
            </a:r>
            <a:r>
              <a:rPr lang="fr-FR" dirty="0"/>
              <a:t>, 2006). </a:t>
            </a:r>
          </a:p>
          <a:p>
            <a:pPr>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22</a:t>
            </a:fld>
            <a:endParaRPr lang="fr-FR"/>
          </a:p>
        </p:txBody>
      </p:sp>
    </p:spTree>
    <p:extLst>
      <p:ext uri="{BB962C8B-B14F-4D97-AF65-F5344CB8AC3E}">
        <p14:creationId xmlns:p14="http://schemas.microsoft.com/office/powerpoint/2010/main" val="185278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B19AE-331A-7640-BAEF-5A035C105999}" type="slidenum">
              <a:rPr lang="fr-FR" smtClean="0"/>
              <a:t>23</a:t>
            </a:fld>
            <a:endParaRPr lang="fr-FR"/>
          </a:p>
        </p:txBody>
      </p:sp>
    </p:spTree>
    <p:extLst>
      <p:ext uri="{BB962C8B-B14F-4D97-AF65-F5344CB8AC3E}">
        <p14:creationId xmlns:p14="http://schemas.microsoft.com/office/powerpoint/2010/main" val="215644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t>Article 222-11 du CP : V</a:t>
            </a:r>
            <a:r>
              <a:rPr lang="fr-FR" sz="1200" i="1" dirty="0"/>
              <a:t>iolences entrainant ITT de plus de 8 jours : 3 ans d’emprisonnement et 45 000 E d’amende.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t>Circonstance aggravante </a:t>
            </a:r>
            <a:r>
              <a:rPr lang="fr-FR" sz="1200" dirty="0"/>
              <a:t>(art.132-80) : la </a:t>
            </a:r>
            <a:r>
              <a:rPr lang="fr-FR" sz="1200" b="1" dirty="0"/>
              <a:t>qualité de conjoint, pacsé ou concubin, actuel ou passé </a:t>
            </a:r>
            <a:r>
              <a:rPr lang="fr-FR" sz="1200" dirty="0"/>
              <a:t>entraine jusqu’à 5 ans et 75 000 E. Et </a:t>
            </a:r>
            <a:r>
              <a:rPr lang="fr-FR" sz="1200" b="1" dirty="0"/>
              <a:t>même si elles n’ont causé aucune ITT</a:t>
            </a:r>
            <a:r>
              <a:rPr lang="fr-FR" sz="1200" dirty="0"/>
              <a:t>, jusqu’à 3 ans et 45 000 E (art.222-13).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p>
          <a:p>
            <a:pPr marL="457200" indent="-457200">
              <a:buFontTx/>
              <a:buChar char="-"/>
              <a:defRPr/>
            </a:pPr>
            <a:r>
              <a:rPr lang="fr-FR" sz="1200" b="1" dirty="0"/>
              <a:t>Loi de 1994 </a:t>
            </a:r>
            <a:r>
              <a:rPr lang="fr-FR" sz="1200" dirty="0"/>
              <a:t>: reconnaissance d’une spécificité pour les violences commises au sein du couple</a:t>
            </a:r>
          </a:p>
          <a:p>
            <a:pPr marL="457200" indent="-457200">
              <a:buFontTx/>
              <a:buChar char="-"/>
              <a:defRPr/>
            </a:pPr>
            <a:r>
              <a:rPr lang="fr-FR" sz="1200" b="1" dirty="0"/>
              <a:t>Loi du 22 juillet 1992</a:t>
            </a:r>
            <a:r>
              <a:rPr lang="fr-FR" sz="1200" dirty="0"/>
              <a:t>: la qualité de conjoint est reconnue circonstance aggravante</a:t>
            </a:r>
          </a:p>
          <a:p>
            <a:pPr marL="457200" indent="-457200">
              <a:buFontTx/>
              <a:buChar char="-"/>
              <a:defRPr/>
            </a:pPr>
            <a:r>
              <a:rPr lang="fr-FR" sz="1200" b="1" dirty="0"/>
              <a:t>Années 2000 : </a:t>
            </a:r>
            <a:r>
              <a:rPr lang="fr-FR" sz="1200" dirty="0"/>
              <a:t>un droit des victimes encadré par plusieurs lois</a:t>
            </a:r>
          </a:p>
          <a:p>
            <a:pPr marL="457200" indent="-457200">
              <a:buFontTx/>
              <a:buChar char="-"/>
              <a:defRPr/>
            </a:pPr>
            <a:r>
              <a:rPr lang="fr-FR" sz="1200" b="1" dirty="0"/>
              <a:t>Loi de 2004 : </a:t>
            </a:r>
            <a:r>
              <a:rPr lang="fr-FR" sz="1200" dirty="0"/>
              <a:t>une protection renforcée</a:t>
            </a:r>
          </a:p>
          <a:p>
            <a:pPr marL="457200" indent="-457200">
              <a:buFontTx/>
              <a:buChar char="-"/>
              <a:defRPr/>
            </a:pPr>
            <a:r>
              <a:rPr lang="fr-FR" sz="1200" b="1" dirty="0"/>
              <a:t>Loi du 12 décembre 2005 : </a:t>
            </a:r>
            <a:r>
              <a:rPr lang="fr-FR" sz="1200" dirty="0"/>
              <a:t>éloignement de l’auteur des violences</a:t>
            </a:r>
          </a:p>
          <a:p>
            <a:pPr marL="457200" indent="-457200">
              <a:buFontTx/>
              <a:buChar char="-"/>
              <a:defRPr/>
            </a:pPr>
            <a:r>
              <a:rPr lang="fr-FR" sz="1200" b="1" dirty="0"/>
              <a:t>Loi du 4 avril 2006 : </a:t>
            </a:r>
            <a:r>
              <a:rPr lang="fr-FR" sz="1200" dirty="0"/>
              <a:t>prévention et la répression des violences au sein du couple</a:t>
            </a:r>
          </a:p>
          <a:p>
            <a:pPr marL="457200" indent="-457200">
              <a:buFontTx/>
              <a:buChar char="-"/>
              <a:defRPr/>
            </a:pPr>
            <a:r>
              <a:rPr lang="fr-FR" sz="1200" b="1" dirty="0"/>
              <a:t>Loi du 9 juillet 2010 : </a:t>
            </a:r>
            <a:r>
              <a:rPr lang="fr-FR" sz="1200" dirty="0"/>
              <a:t>ordonnance de protection des victimes</a:t>
            </a:r>
          </a:p>
          <a:p>
            <a:pPr marL="457200" indent="-457200">
              <a:buFontTx/>
              <a:buChar char="-"/>
              <a:defRPr/>
            </a:pPr>
            <a:r>
              <a:rPr lang="fr-FR" sz="1200" b="1" dirty="0"/>
              <a:t>Loi du 6 août 2012 : </a:t>
            </a:r>
            <a:r>
              <a:rPr lang="fr-FR" sz="1200" dirty="0"/>
              <a:t>prévenir le harcèlement sexuel, encourager les victimes à dénoncer les faits et sanctionner le délit plus lourdement</a:t>
            </a:r>
          </a:p>
          <a:p>
            <a:r>
              <a:rPr lang="fr-FR" sz="1200" b="1" dirty="0">
                <a:latin typeface="Calibri" charset="0"/>
                <a:ea typeface="ＭＳ Ｐゴシック" charset="0"/>
              </a:rPr>
              <a:t>Loi du 4 août 2014 </a:t>
            </a:r>
            <a:r>
              <a:rPr lang="fr-FR" sz="1200" dirty="0">
                <a:latin typeface="Calibri" charset="0"/>
                <a:ea typeface="ＭＳ Ｐゴシック" charset="0"/>
              </a:rPr>
              <a:t>: loi pour l’égalité réelle entre les femmes et les hommes</a:t>
            </a:r>
          </a:p>
          <a:p>
            <a:pPr>
              <a:buFontTx/>
              <a:buChar char="-"/>
            </a:pPr>
            <a:r>
              <a:rPr lang="fr-FR" sz="1200" b="1" dirty="0">
                <a:latin typeface="Calibri" charset="0"/>
                <a:ea typeface="ＭＳ Ｐゴシック" charset="0"/>
              </a:rPr>
              <a:t>Loi du 29 juillet 2015 </a:t>
            </a:r>
            <a:r>
              <a:rPr lang="fr-FR" sz="1200" dirty="0">
                <a:latin typeface="Calibri" charset="0"/>
                <a:ea typeface="ＭＳ Ｐゴシック" charset="0"/>
              </a:rPr>
              <a:t>: protection des femmes demandeuses d’asile victimes de violences</a:t>
            </a:r>
          </a:p>
          <a:p>
            <a:pPr>
              <a:buFontTx/>
              <a:buChar char="-"/>
            </a:pPr>
            <a:r>
              <a:rPr lang="fr-FR" sz="1200" b="1" dirty="0">
                <a:latin typeface="Calibri" charset="0"/>
                <a:ea typeface="ＭＳ Ｐゴシック" charset="0"/>
              </a:rPr>
              <a:t>Loi du 17 août 2015 : </a:t>
            </a:r>
            <a:r>
              <a:rPr lang="fr-FR" sz="1200" dirty="0">
                <a:latin typeface="Calibri" charset="0"/>
                <a:ea typeface="ＭＳ Ｐゴシック" charset="0"/>
              </a:rPr>
              <a:t>protection des victimes de violences au cours de la procédure pénale</a:t>
            </a:r>
          </a:p>
          <a:p>
            <a:pPr>
              <a:buFontTx/>
              <a:buChar char="-"/>
            </a:pPr>
            <a:r>
              <a:rPr lang="fr-FR" sz="1200" b="1" dirty="0">
                <a:latin typeface="Calibri" charset="0"/>
                <a:ea typeface="ＭＳ Ｐゴシック" charset="0"/>
              </a:rPr>
              <a:t>Loi du 7 mars 2016 </a:t>
            </a:r>
            <a:r>
              <a:rPr lang="fr-FR" sz="1200" dirty="0">
                <a:latin typeface="Calibri" charset="0"/>
                <a:ea typeface="ＭＳ Ｐゴシック" charset="0"/>
              </a:rPr>
              <a:t>: protection des personnes étrangères victimes de violences</a:t>
            </a:r>
          </a:p>
          <a:p>
            <a:pPr>
              <a:buFontTx/>
              <a:buChar char="-"/>
            </a:pPr>
            <a:r>
              <a:rPr lang="fr-FR" sz="1200" b="1" dirty="0">
                <a:latin typeface="Calibri" charset="0"/>
                <a:ea typeface="ＭＳ Ｐゴシック" charset="0"/>
              </a:rPr>
              <a:t>Loi du 13 avril 2016 : </a:t>
            </a:r>
            <a:r>
              <a:rPr lang="fr-FR" sz="1200" dirty="0">
                <a:latin typeface="Calibri" charset="0"/>
                <a:ea typeface="ＭＳ Ｐゴシック" charset="0"/>
              </a:rPr>
              <a:t>lutte contre le système prostitutionnel et accompagnement des personnes prostituées</a:t>
            </a:r>
          </a:p>
          <a:p>
            <a:pPr>
              <a:buFontTx/>
              <a:buChar char="-"/>
            </a:pPr>
            <a:r>
              <a:rPr lang="fr-FR" sz="1200" b="1" dirty="0">
                <a:latin typeface="Calibri" charset="0"/>
                <a:ea typeface="ＭＳ Ｐゴシック" charset="0"/>
              </a:rPr>
              <a:t>Loi du 3 août 2018 </a:t>
            </a:r>
            <a:r>
              <a:rPr lang="fr-FR" sz="1200" dirty="0">
                <a:latin typeface="Calibri" charset="0"/>
                <a:ea typeface="ＭＳ Ｐゴシック" charset="0"/>
              </a:rPr>
              <a:t>renforçant la lutte contre les violences sexuelles et sexistes</a:t>
            </a:r>
          </a:p>
          <a:p>
            <a:pPr>
              <a:buFontTx/>
              <a:buChar char="-"/>
            </a:pPr>
            <a:r>
              <a:rPr lang="fr-FR" sz="1200" b="1" dirty="0">
                <a:latin typeface="Calibri" charset="0"/>
                <a:ea typeface="ＭＳ Ｐゴシック" charset="0"/>
              </a:rPr>
              <a:t>Loi n° 2020-936 du 30 juillet 2020 </a:t>
            </a:r>
            <a:r>
              <a:rPr lang="fr-FR" sz="1200" dirty="0">
                <a:latin typeface="Calibri" charset="0"/>
                <a:ea typeface="ＭＳ Ｐゴシック" charset="0"/>
              </a:rPr>
              <a:t>visant à protéger les victimes de violences conjugales</a:t>
            </a:r>
          </a:p>
          <a:p>
            <a:pPr marL="457200" indent="-457200">
              <a:buFontTx/>
              <a:buChar char="-"/>
              <a:defRPr/>
            </a:pPr>
            <a:endParaRPr lang="fr-FR"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i="1" dirty="0"/>
          </a:p>
          <a:p>
            <a:endParaRPr lang="fr-FR" dirty="0"/>
          </a:p>
        </p:txBody>
      </p:sp>
      <p:sp>
        <p:nvSpPr>
          <p:cNvPr id="4" name="Espace réservé du numéro de diapositive 3"/>
          <p:cNvSpPr>
            <a:spLocks noGrp="1"/>
          </p:cNvSpPr>
          <p:nvPr>
            <p:ph type="sldNum" sz="quarter" idx="5"/>
          </p:nvPr>
        </p:nvSpPr>
        <p:spPr/>
        <p:txBody>
          <a:bodyPr/>
          <a:lstStyle/>
          <a:p>
            <a:fld id="{30DB19AE-331A-7640-BAEF-5A035C105999}" type="slidenum">
              <a:rPr lang="fr-FR" smtClean="0"/>
              <a:t>24</a:t>
            </a:fld>
            <a:endParaRPr lang="fr-FR"/>
          </a:p>
        </p:txBody>
      </p:sp>
    </p:spTree>
    <p:extLst>
      <p:ext uri="{BB962C8B-B14F-4D97-AF65-F5344CB8AC3E}">
        <p14:creationId xmlns:p14="http://schemas.microsoft.com/office/powerpoint/2010/main" val="170999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9D756-D1DA-1CAB-B39A-2102FDE03BD3}"/>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7AF1F97B-972F-D745-94C2-EB72E14A26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BB454BA-6283-B8B8-321B-4C023BFA3E79}"/>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038B2FD0-2A76-762D-F38F-189ADDD053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E11CF0-4D7B-4FCD-958E-EB31BBC61982}"/>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1864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B2E47-F012-1622-D686-096DFEBF990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521931C-13C8-E475-1D55-941115EE1AB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3D3B28-0A10-C9F8-50C4-4815D42D9A20}"/>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FE1C655E-504A-3CDC-798F-EA0EC8611C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E19B1E-5210-C172-FF35-BAE683CA5A75}"/>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55231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2BAF6A-B5F2-70E1-1427-077443A295F2}"/>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88D8B78-5216-72B5-9C1E-4C3795D5AF47}"/>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941C98-2D78-8C57-051B-7582A7C6AF8C}"/>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B31C53DC-E189-F09A-3844-3E24DC5951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979618-82B3-A94C-3C6A-26752BD387DE}"/>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21558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521800"/>
            <a:ext cx="8520600" cy="8348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6241345"/>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FR" smtClean="0"/>
              <a:pPr algn="r"/>
              <a:t>‹N°›</a:t>
            </a:fld>
            <a:endParaRPr lang="fr-FR"/>
          </a:p>
        </p:txBody>
      </p:sp>
    </p:spTree>
    <p:extLst>
      <p:ext uri="{BB962C8B-B14F-4D97-AF65-F5344CB8AC3E}">
        <p14:creationId xmlns:p14="http://schemas.microsoft.com/office/powerpoint/2010/main" val="316025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99521-1108-6530-46B9-511ABD5DFDD4}"/>
              </a:ext>
            </a:extLst>
          </p:cNvPr>
          <p:cNvSpPr>
            <a:spLocks noGrp="1"/>
          </p:cNvSpPr>
          <p:nvPr>
            <p:ph type="title"/>
          </p:nvPr>
        </p:nvSpPr>
        <p:spPr>
          <a:xfrm>
            <a:off x="628650" y="365126"/>
            <a:ext cx="7886700" cy="782187"/>
          </a:xfrm>
        </p:spPr>
        <p:txBody>
          <a:bodyPr/>
          <a:lstStyle>
            <a:lvl1pPr>
              <a:defRPr>
                <a:solidFill>
                  <a:srgbClr val="7030A0"/>
                </a:solidFill>
                <a:latin typeface="Congenial Black" panose="02000503040000020004" pitchFamily="2"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7879969-0496-9BA2-CFB3-668F5BB88B55}"/>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1943B08-9565-2B7E-BCCF-4AF65034C831}"/>
              </a:ext>
            </a:extLst>
          </p:cNvPr>
          <p:cNvSpPr>
            <a:spLocks noGrp="1"/>
          </p:cNvSpPr>
          <p:nvPr>
            <p:ph type="dt" sz="half" idx="10"/>
          </p:nvPr>
        </p:nvSpPr>
        <p:spPr/>
        <p:txBody>
          <a:bodyPr/>
          <a:lstStyle>
            <a:lvl1pPr>
              <a:defRPr/>
            </a:lvl1pPr>
          </a:lstStyle>
          <a:p>
            <a:r>
              <a:rPr lang="fr-FR" dirty="0"/>
              <a:t>8 mars 2023</a:t>
            </a:r>
          </a:p>
        </p:txBody>
      </p:sp>
      <p:sp>
        <p:nvSpPr>
          <p:cNvPr id="5" name="Espace réservé du pied de page 4">
            <a:extLst>
              <a:ext uri="{FF2B5EF4-FFF2-40B4-BE49-F238E27FC236}">
                <a16:creationId xmlns:a16="http://schemas.microsoft.com/office/drawing/2014/main" id="{A5A4FCFF-B1B7-0057-0BB1-4B71D1C26EC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58CB7E5-8EDF-6428-6C6E-E58202B3CAAE}"/>
              </a:ext>
            </a:extLst>
          </p:cNvPr>
          <p:cNvSpPr>
            <a:spLocks noGrp="1"/>
          </p:cNvSpPr>
          <p:nvPr>
            <p:ph type="sldNum" sz="quarter" idx="12"/>
          </p:nvPr>
        </p:nvSpPr>
        <p:spPr/>
        <p:txBody>
          <a:bodyPr/>
          <a:lstStyle/>
          <a:p>
            <a:endParaRPr lang="fr-FR" dirty="0"/>
          </a:p>
        </p:txBody>
      </p:sp>
      <p:pic>
        <p:nvPicPr>
          <p:cNvPr id="8" name="Image 7">
            <a:extLst>
              <a:ext uri="{FF2B5EF4-FFF2-40B4-BE49-F238E27FC236}">
                <a16:creationId xmlns:a16="http://schemas.microsoft.com/office/drawing/2014/main" id="{DF3EFAFE-5457-B4DB-98EC-159DEA0E9F98}"/>
              </a:ext>
            </a:extLst>
          </p:cNvPr>
          <p:cNvPicPr>
            <a:picLocks noChangeAspect="1"/>
          </p:cNvPicPr>
          <p:nvPr userDrawn="1"/>
        </p:nvPicPr>
        <p:blipFill>
          <a:blip r:embed="rId2"/>
          <a:stretch>
            <a:fillRect/>
          </a:stretch>
        </p:blipFill>
        <p:spPr>
          <a:xfrm>
            <a:off x="8253201" y="5946733"/>
            <a:ext cx="640929" cy="782187"/>
          </a:xfrm>
          <a:prstGeom prst="rect">
            <a:avLst/>
          </a:prstGeom>
        </p:spPr>
      </p:pic>
      <p:pic>
        <p:nvPicPr>
          <p:cNvPr id="10" name="Image 9">
            <a:extLst>
              <a:ext uri="{FF2B5EF4-FFF2-40B4-BE49-F238E27FC236}">
                <a16:creationId xmlns:a16="http://schemas.microsoft.com/office/drawing/2014/main" id="{51DD5CB8-7EA7-ABCB-111E-2C6C7CB0039F}"/>
              </a:ext>
            </a:extLst>
          </p:cNvPr>
          <p:cNvPicPr>
            <a:picLocks noChangeAspect="1"/>
          </p:cNvPicPr>
          <p:nvPr userDrawn="1"/>
        </p:nvPicPr>
        <p:blipFill>
          <a:blip r:embed="rId3"/>
          <a:stretch>
            <a:fillRect/>
          </a:stretch>
        </p:blipFill>
        <p:spPr>
          <a:xfrm>
            <a:off x="150948" y="4751746"/>
            <a:ext cx="1453566" cy="1977173"/>
          </a:xfrm>
          <a:prstGeom prst="rect">
            <a:avLst/>
          </a:prstGeom>
        </p:spPr>
      </p:pic>
    </p:spTree>
    <p:extLst>
      <p:ext uri="{BB962C8B-B14F-4D97-AF65-F5344CB8AC3E}">
        <p14:creationId xmlns:p14="http://schemas.microsoft.com/office/powerpoint/2010/main" val="328362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F869F-1964-1B75-5680-C615BD61825E}"/>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BB2D7161-C372-8893-73A7-DB70C31C949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C135B28-4316-AA2E-80CF-A3B684C8C577}"/>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C7F49386-50F6-7001-DF0F-B3C7C3F35E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88566C-252E-AAA7-E46D-ED90CE1DCB86}"/>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82764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812F2-96A2-E1E4-00F0-A280CE2E51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C3172C-5718-58A5-FB79-A9C0370C6F02}"/>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F33FAC4-D117-948F-0AED-FBBD79CE151A}"/>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55F8F4-BB81-31C1-E3FF-106548A90B53}"/>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6" name="Espace réservé du pied de page 5">
            <a:extLst>
              <a:ext uri="{FF2B5EF4-FFF2-40B4-BE49-F238E27FC236}">
                <a16:creationId xmlns:a16="http://schemas.microsoft.com/office/drawing/2014/main" id="{890A7091-524E-1B76-2E6B-44BA98DC7F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DD5967-577B-7C9C-B9BE-1D960BB2F32F}"/>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214534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1EB28-1369-1120-6D46-E657C00AFEAA}"/>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8BC44C7-CCA7-CAB0-95F1-74C8B75B3D3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D1CA1E-9A6A-6B6D-43ED-BCA572CB9CE2}"/>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C779812-267E-F5DE-AF60-74D24A034B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D89AF29-B2C5-BCB6-9432-5E28BF61AFA7}"/>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FD0FE5-C010-26D2-0267-4E3E0BB99CA0}"/>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8" name="Espace réservé du pied de page 7">
            <a:extLst>
              <a:ext uri="{FF2B5EF4-FFF2-40B4-BE49-F238E27FC236}">
                <a16:creationId xmlns:a16="http://schemas.microsoft.com/office/drawing/2014/main" id="{D2E49E87-ACDD-BDDB-89C1-4FF958C9AB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AED666-7294-0C92-5325-0F975FF89F46}"/>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12654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49CDC-C05E-8280-A4BD-D6CF47B9D6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2E5542F-9014-91DA-8FB4-72F71BE0C866}"/>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4" name="Espace réservé du pied de page 3">
            <a:extLst>
              <a:ext uri="{FF2B5EF4-FFF2-40B4-BE49-F238E27FC236}">
                <a16:creationId xmlns:a16="http://schemas.microsoft.com/office/drawing/2014/main" id="{432FC4C4-8F5A-5E96-7292-3AAAC479C62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732100E-6EFA-E34F-C5ED-5F650608F056}"/>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364846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7A1FF0-62F7-6AEE-B49F-C7FAB2E71F1F}"/>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3" name="Espace réservé du pied de page 2">
            <a:extLst>
              <a:ext uri="{FF2B5EF4-FFF2-40B4-BE49-F238E27FC236}">
                <a16:creationId xmlns:a16="http://schemas.microsoft.com/office/drawing/2014/main" id="{3FF7E39D-8F7A-129A-7C7A-435AD0A900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4369A9-95A2-A8F6-C3D5-DF4785BD8AFB}"/>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383959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6E3DB-0261-E561-7F7F-B6C79CD12606}"/>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D06C996D-3BB1-BD5E-59A4-98D5FE12E1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B467134-FFD4-6BAD-67C2-34BAD578FD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99495D-5CD6-72E2-E2F8-0F4C4D284710}"/>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6" name="Espace réservé du pied de page 5">
            <a:extLst>
              <a:ext uri="{FF2B5EF4-FFF2-40B4-BE49-F238E27FC236}">
                <a16:creationId xmlns:a16="http://schemas.microsoft.com/office/drawing/2014/main" id="{7F746402-53D5-3BD6-7154-4A9B4AE1CD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693738-F4B4-96BA-F505-817F6206C285}"/>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173641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CA1CB-7B79-8A08-07AF-6BC754FCE8F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8EFAA7E2-6B2E-AF27-D34A-6368740386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5E30ADA8-6874-CD5C-95C3-088762F44A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3405EF-9BC1-3215-369C-BC08541DBDE6}"/>
              </a:ext>
            </a:extLst>
          </p:cNvPr>
          <p:cNvSpPr>
            <a:spLocks noGrp="1"/>
          </p:cNvSpPr>
          <p:nvPr>
            <p:ph type="dt" sz="half" idx="10"/>
          </p:nvPr>
        </p:nvSpPr>
        <p:spPr/>
        <p:txBody>
          <a:bodyPr/>
          <a:lstStyle/>
          <a:p>
            <a:fld id="{8385EFBC-5278-454C-8B60-336542648577}" type="datetimeFigureOut">
              <a:rPr lang="fr-FR" smtClean="0"/>
              <a:t>14/05/2024</a:t>
            </a:fld>
            <a:endParaRPr lang="fr-FR"/>
          </a:p>
        </p:txBody>
      </p:sp>
      <p:sp>
        <p:nvSpPr>
          <p:cNvPr id="6" name="Espace réservé du pied de page 5">
            <a:extLst>
              <a:ext uri="{FF2B5EF4-FFF2-40B4-BE49-F238E27FC236}">
                <a16:creationId xmlns:a16="http://schemas.microsoft.com/office/drawing/2014/main" id="{F23332E4-5415-7719-078C-8A17ED0135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792506-BB1B-67B0-9A5D-D0FB483FDC55}"/>
              </a:ext>
            </a:extLst>
          </p:cNvPr>
          <p:cNvSpPr>
            <a:spLocks noGrp="1"/>
          </p:cNvSpPr>
          <p:nvPr>
            <p:ph type="sldNum" sz="quarter" idx="12"/>
          </p:nvPr>
        </p:nvSpPr>
        <p:spPr/>
        <p:txBody>
          <a:bodyPr/>
          <a:lstStyle/>
          <a:p>
            <a:fld id="{F698B141-B8F0-964E-957A-46519D603CB7}" type="slidenum">
              <a:rPr lang="fr-FR" smtClean="0"/>
              <a:t>‹N°›</a:t>
            </a:fld>
            <a:endParaRPr lang="fr-FR"/>
          </a:p>
        </p:txBody>
      </p:sp>
    </p:spTree>
    <p:extLst>
      <p:ext uri="{BB962C8B-B14F-4D97-AF65-F5344CB8AC3E}">
        <p14:creationId xmlns:p14="http://schemas.microsoft.com/office/powerpoint/2010/main" val="240770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2E4148-3502-889A-72A9-73E4F56AE2A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754323E-FA57-F0F2-1E56-1491888D1E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B9A958-F232-81BC-71CE-CD943D418D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85EFBC-5278-454C-8B60-336542648577}"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CA44D160-65D5-9655-F88D-C56A37149A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7659BC7-65EF-5B27-79B5-0016B49981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98B141-B8F0-964E-957A-46519D603CB7}" type="slidenum">
              <a:rPr lang="fr-FR" smtClean="0"/>
              <a:t>‹N°›</a:t>
            </a:fld>
            <a:endParaRPr lang="fr-FR"/>
          </a:p>
        </p:txBody>
      </p:sp>
    </p:spTree>
    <p:extLst>
      <p:ext uri="{BB962C8B-B14F-4D97-AF65-F5344CB8AC3E}">
        <p14:creationId xmlns:p14="http://schemas.microsoft.com/office/powerpoint/2010/main" val="42838855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hyperlink" Target="https://www.youtube.com/watch?v=tVpqaMttZoo"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has-sante.fr/jcms/p_3104867/fr/reperage-des-femmes-victimes-de-violences-au-sein-du-couple" TargetMode="External"/><Relationship Id="rId5" Type="http://schemas.openxmlformats.org/officeDocument/2006/relationships/slide" Target="slide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moiretraumatique.org/psychotraumatismes/generalite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 y="1480798"/>
            <a:ext cx="8843841" cy="1514185"/>
          </a:xfrm>
        </p:spPr>
        <p:txBody>
          <a:bodyPr anchor="t">
            <a:noAutofit/>
          </a:bodyPr>
          <a:lstStyle/>
          <a:p>
            <a:pPr algn="r"/>
            <a:r>
              <a:rPr lang="fr-FR" sz="4800" b="1" dirty="0">
                <a:solidFill>
                  <a:schemeClr val="tx2"/>
                </a:solidFill>
                <a:latin typeface="Congenial Black" panose="02000503040000020004" pitchFamily="2" charset="0"/>
              </a:rPr>
              <a:t>Violences Faites aux Femmes </a:t>
            </a:r>
          </a:p>
        </p:txBody>
      </p:sp>
      <p:pic>
        <p:nvPicPr>
          <p:cNvPr id="7" name="Image 6" descr="Une image contenant texte&#10;&#10;Description générée automatiquement">
            <a:extLst>
              <a:ext uri="{FF2B5EF4-FFF2-40B4-BE49-F238E27FC236}">
                <a16:creationId xmlns:a16="http://schemas.microsoft.com/office/drawing/2014/main" id="{8014186F-5E90-36E0-0BC7-8095FDD6B17D}"/>
              </a:ext>
            </a:extLst>
          </p:cNvPr>
          <p:cNvPicPr>
            <a:picLocks noChangeAspect="1"/>
          </p:cNvPicPr>
          <p:nvPr/>
        </p:nvPicPr>
        <p:blipFill>
          <a:blip r:embed="rId2"/>
          <a:stretch>
            <a:fillRect/>
          </a:stretch>
        </p:blipFill>
        <p:spPr>
          <a:xfrm>
            <a:off x="5390706" y="5034908"/>
            <a:ext cx="3453133" cy="1553910"/>
          </a:xfrm>
          <a:prstGeom prst="rect">
            <a:avLst/>
          </a:prstGeom>
        </p:spPr>
      </p:pic>
      <p:pic>
        <p:nvPicPr>
          <p:cNvPr id="11" name="Image 10">
            <a:extLst>
              <a:ext uri="{FF2B5EF4-FFF2-40B4-BE49-F238E27FC236}">
                <a16:creationId xmlns:a16="http://schemas.microsoft.com/office/drawing/2014/main" id="{C7D5E74B-E108-60FE-4858-8ED45AB54242}"/>
              </a:ext>
            </a:extLst>
          </p:cNvPr>
          <p:cNvPicPr>
            <a:picLocks noChangeAspect="1"/>
          </p:cNvPicPr>
          <p:nvPr/>
        </p:nvPicPr>
        <p:blipFill>
          <a:blip r:embed="rId3"/>
          <a:stretch>
            <a:fillRect/>
          </a:stretch>
        </p:blipFill>
        <p:spPr>
          <a:xfrm>
            <a:off x="-1" y="2892850"/>
            <a:ext cx="2939108" cy="3997841"/>
          </a:xfrm>
          <a:prstGeom prst="rect">
            <a:avLst/>
          </a:prstGeom>
        </p:spPr>
      </p:pic>
      <p:sp>
        <p:nvSpPr>
          <p:cNvPr id="3" name="Sous-titre 2"/>
          <p:cNvSpPr>
            <a:spLocks noGrp="1"/>
          </p:cNvSpPr>
          <p:nvPr>
            <p:ph type="subTitle" idx="1"/>
          </p:nvPr>
        </p:nvSpPr>
        <p:spPr>
          <a:xfrm>
            <a:off x="-1" y="2677193"/>
            <a:ext cx="8843841" cy="838831"/>
          </a:xfrm>
        </p:spPr>
        <p:txBody>
          <a:bodyPr anchor="b">
            <a:noAutofit/>
          </a:bodyPr>
          <a:lstStyle/>
          <a:p>
            <a:pPr algn="r"/>
            <a:endParaRPr lang="fr-FR" sz="2400" dirty="0">
              <a:solidFill>
                <a:schemeClr val="tx2"/>
              </a:solidFill>
            </a:endParaRPr>
          </a:p>
          <a:p>
            <a:pPr algn="r"/>
            <a:r>
              <a:rPr lang="fr-FR" sz="2400" b="1" dirty="0">
                <a:solidFill>
                  <a:schemeClr val="tx2"/>
                </a:solidFill>
              </a:rPr>
              <a:t>Pierre </a:t>
            </a:r>
            <a:r>
              <a:rPr lang="fr-FR" sz="2400" b="1" dirty="0" err="1" smtClean="0">
                <a:solidFill>
                  <a:schemeClr val="tx2"/>
                </a:solidFill>
              </a:rPr>
              <a:t>Mesthé</a:t>
            </a:r>
            <a:r>
              <a:rPr lang="fr-FR" sz="2400" b="1" dirty="0" smtClean="0">
                <a:solidFill>
                  <a:schemeClr val="tx2"/>
                </a:solidFill>
              </a:rPr>
              <a:t> MG </a:t>
            </a:r>
            <a:r>
              <a:rPr lang="fr-FR" sz="2400" dirty="0" smtClean="0">
                <a:solidFill>
                  <a:schemeClr val="tx2"/>
                </a:solidFill>
              </a:rPr>
              <a:t>,Pr Emérite  </a:t>
            </a:r>
            <a:r>
              <a:rPr lang="fr-FR" sz="2400" b="1" dirty="0" smtClean="0">
                <a:solidFill>
                  <a:schemeClr val="tx2"/>
                </a:solidFill>
              </a:rPr>
              <a:t>Co Président  CPTS Tarbes – Adour </a:t>
            </a:r>
          </a:p>
          <a:p>
            <a:pPr algn="r"/>
            <a:r>
              <a:rPr lang="fr-FR" sz="2400" b="1" dirty="0" smtClean="0">
                <a:solidFill>
                  <a:schemeClr val="tx2"/>
                </a:solidFill>
              </a:rPr>
              <a:t>UTL 16 Mai  2024</a:t>
            </a:r>
            <a:endParaRPr lang="fr-FR" sz="2400" b="1" dirty="0">
              <a:solidFill>
                <a:schemeClr val="tx2"/>
              </a:solidFill>
            </a:endParaRPr>
          </a:p>
        </p:txBody>
      </p:sp>
    </p:spTree>
    <p:extLst>
      <p:ext uri="{BB962C8B-B14F-4D97-AF65-F5344CB8AC3E}">
        <p14:creationId xmlns:p14="http://schemas.microsoft.com/office/powerpoint/2010/main" val="196910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si peu de dépôts de plaintes ?</a:t>
            </a:r>
            <a:endParaRPr lang="fr-FR" dirty="0"/>
          </a:p>
        </p:txBody>
      </p:sp>
      <p:sp>
        <p:nvSpPr>
          <p:cNvPr id="3" name="Espace réservé du contenu 2"/>
          <p:cNvSpPr>
            <a:spLocks noGrp="1"/>
          </p:cNvSpPr>
          <p:nvPr>
            <p:ph idx="1"/>
          </p:nvPr>
        </p:nvSpPr>
        <p:spPr>
          <a:xfrm>
            <a:off x="628650" y="1147313"/>
            <a:ext cx="7886700" cy="5029650"/>
          </a:xfrm>
        </p:spPr>
        <p:txBody>
          <a:bodyPr>
            <a:normAutofit/>
          </a:bodyPr>
          <a:lstStyle/>
          <a:p>
            <a:r>
              <a:rPr lang="fr-FR" sz="2400" b="1" dirty="0" smtClean="0"/>
              <a:t>20 % des Femmes </a:t>
            </a:r>
            <a:r>
              <a:rPr lang="fr-FR" sz="2400" dirty="0" smtClean="0"/>
              <a:t>qui ne se rendent pas au Commissariat ou à la Gendarmerie expliquent qu’elles pensaient que «  ce n’était pas assez grave »</a:t>
            </a:r>
          </a:p>
          <a:p>
            <a:r>
              <a:rPr lang="fr-FR" sz="2400" b="1" dirty="0" smtClean="0"/>
              <a:t>20 % des Femmes </a:t>
            </a:r>
            <a:r>
              <a:rPr lang="fr-FR" sz="2400" dirty="0" smtClean="0"/>
              <a:t>disent avoir pensé que « cela n’aurait servi à rien </a:t>
            </a:r>
            <a:r>
              <a:rPr lang="fr-FR" sz="2400" dirty="0"/>
              <a:t> »</a:t>
            </a:r>
            <a:endParaRPr lang="fr-FR" sz="2400" dirty="0" smtClean="0"/>
          </a:p>
          <a:p>
            <a:r>
              <a:rPr lang="fr-FR" sz="2400" dirty="0"/>
              <a:t> </a:t>
            </a:r>
            <a:r>
              <a:rPr lang="fr-FR" sz="2400" b="1" dirty="0" smtClean="0"/>
              <a:t>6 % des Femmes </a:t>
            </a:r>
            <a:r>
              <a:rPr lang="fr-FR" sz="2400" dirty="0" smtClean="0"/>
              <a:t>déclarent que leur témoignage «  ne serait pas pris au sérieux </a:t>
            </a:r>
            <a:r>
              <a:rPr lang="fr-FR" sz="2400" dirty="0"/>
              <a:t> »</a:t>
            </a:r>
            <a:r>
              <a:rPr lang="fr-FR" sz="2400" dirty="0" smtClean="0"/>
              <a:t> </a:t>
            </a:r>
          </a:p>
          <a:p>
            <a:r>
              <a:rPr lang="fr-FR" sz="2400" b="1" dirty="0" smtClean="0"/>
              <a:t>4 % </a:t>
            </a:r>
            <a:r>
              <a:rPr lang="fr-FR" sz="2400" dirty="0" smtClean="0"/>
              <a:t>d’entre Elles avaient eu «  une mauvaise expérience lors d’une déclaration précédente</a:t>
            </a:r>
          </a:p>
          <a:p>
            <a:endParaRPr lang="fr-FR" sz="2400" b="1" dirty="0"/>
          </a:p>
          <a:p>
            <a:r>
              <a:rPr lang="fr-FR" sz="2400" b="1" dirty="0" smtClean="0"/>
              <a:t>Au Total :30 % des Femmes victimes expliquent leur choix par une manque de confiance ou une méfiance face aux services de sécurité</a:t>
            </a:r>
            <a:endParaRPr lang="fr-FR" sz="2400" b="1" dirty="0"/>
          </a:p>
        </p:txBody>
      </p:sp>
    </p:spTree>
    <p:extLst>
      <p:ext uri="{BB962C8B-B14F-4D97-AF65-F5344CB8AC3E}">
        <p14:creationId xmlns:p14="http://schemas.microsoft.com/office/powerpoint/2010/main" val="2809952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démarches entreprises :</a:t>
            </a:r>
            <a:endParaRPr lang="fr-FR" dirty="0"/>
          </a:p>
        </p:txBody>
      </p:sp>
      <p:sp>
        <p:nvSpPr>
          <p:cNvPr id="3" name="Espace réservé du contenu 2"/>
          <p:cNvSpPr>
            <a:spLocks noGrp="1"/>
          </p:cNvSpPr>
          <p:nvPr>
            <p:ph idx="1"/>
          </p:nvPr>
        </p:nvSpPr>
        <p:spPr>
          <a:xfrm>
            <a:off x="979524" y="1623607"/>
            <a:ext cx="7886700" cy="4351338"/>
          </a:xfrm>
        </p:spPr>
        <p:txBody>
          <a:bodyPr/>
          <a:lstStyle/>
          <a:p>
            <a:r>
              <a:rPr lang="fr-FR" b="1" dirty="0" smtClean="0"/>
              <a:t>72 % des Femmes victimes </a:t>
            </a:r>
            <a:r>
              <a:rPr lang="fr-FR" dirty="0" smtClean="0"/>
              <a:t>ont parlé de la situation à leurs Amis ou à des proches </a:t>
            </a:r>
          </a:p>
          <a:p>
            <a:r>
              <a:rPr lang="fr-FR" b="1" dirty="0" smtClean="0"/>
              <a:t>Plus d’un quart en ont parlé à leur médecin traitant = 1</a:t>
            </a:r>
            <a:r>
              <a:rPr lang="fr-FR" b="1" baseline="30000" dirty="0" smtClean="0"/>
              <a:t>er</a:t>
            </a:r>
            <a:r>
              <a:rPr lang="fr-FR" b="1" dirty="0" smtClean="0"/>
              <a:t> professionnel de santé concerné</a:t>
            </a:r>
          </a:p>
          <a:p>
            <a:r>
              <a:rPr lang="fr-FR" b="1" dirty="0" smtClean="0"/>
              <a:t>33 % ont consulté un(e)Psychiatre ou un ( e) Psychologue</a:t>
            </a:r>
          </a:p>
          <a:p>
            <a:r>
              <a:rPr lang="fr-FR" b="1" dirty="0" smtClean="0"/>
              <a:t>9 % </a:t>
            </a:r>
            <a:r>
              <a:rPr lang="fr-FR" dirty="0" smtClean="0"/>
              <a:t>ont parlé de leur situation aux Services Sociaux </a:t>
            </a:r>
          </a:p>
          <a:p>
            <a:r>
              <a:rPr lang="fr-FR" b="1" dirty="0" smtClean="0"/>
              <a:t>4 % </a:t>
            </a:r>
            <a:r>
              <a:rPr lang="fr-FR" dirty="0" smtClean="0"/>
              <a:t>ont appelé le un numéro vert ou le service gratuit d’aide aux victimes</a:t>
            </a:r>
          </a:p>
          <a:p>
            <a:r>
              <a:rPr lang="fr-FR" dirty="0" smtClean="0"/>
              <a:t>22% n’ont effectué aucune de ces démarches et 35 %parmi les Femmes victimes de violences sexuelles par le conjoint ou ex conjoint</a:t>
            </a:r>
          </a:p>
          <a:p>
            <a:r>
              <a:rPr lang="fr-FR" b="1" dirty="0" smtClean="0"/>
              <a:t>Le taux de victimes de violences conjugales est une fois et demie à 2 fois plus élevé chez les Femmes en situation de handicap </a:t>
            </a:r>
            <a:endParaRPr lang="fr-FR" b="1" dirty="0"/>
          </a:p>
        </p:txBody>
      </p:sp>
    </p:spTree>
    <p:extLst>
      <p:ext uri="{BB962C8B-B14F-4D97-AF65-F5344CB8AC3E}">
        <p14:creationId xmlns:p14="http://schemas.microsoft.com/office/powerpoint/2010/main" val="227326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Enfants sont des Co - victimes</a:t>
            </a:r>
            <a:endParaRPr lang="fr-FR" dirty="0"/>
          </a:p>
        </p:txBody>
      </p:sp>
      <p:sp>
        <p:nvSpPr>
          <p:cNvPr id="3" name="Espace réservé du contenu 2"/>
          <p:cNvSpPr>
            <a:spLocks noGrp="1"/>
          </p:cNvSpPr>
          <p:nvPr>
            <p:ph idx="1"/>
          </p:nvPr>
        </p:nvSpPr>
        <p:spPr/>
        <p:txBody>
          <a:bodyPr>
            <a:normAutofit/>
          </a:bodyPr>
          <a:lstStyle/>
          <a:p>
            <a:r>
              <a:rPr lang="fr-FR" sz="2800" b="1" dirty="0" smtClean="0"/>
              <a:t>12 Enfants ont été tués </a:t>
            </a:r>
            <a:r>
              <a:rPr lang="fr-FR" sz="2800" dirty="0" smtClean="0"/>
              <a:t>en 2022 dont 8 en même temps qu’un parent</a:t>
            </a:r>
          </a:p>
          <a:p>
            <a:r>
              <a:rPr lang="fr-FR" sz="2800" b="1" dirty="0" smtClean="0"/>
              <a:t>29 Enfants étaient présents </a:t>
            </a:r>
            <a:r>
              <a:rPr lang="fr-FR" sz="2800" dirty="0" smtClean="0"/>
              <a:t>sur les lieux sans être témoins des faits</a:t>
            </a:r>
          </a:p>
          <a:p>
            <a:r>
              <a:rPr lang="fr-FR" sz="2800" b="1" dirty="0" smtClean="0"/>
              <a:t>22 Enfants ont été directement témoins </a:t>
            </a:r>
            <a:r>
              <a:rPr lang="fr-FR" sz="2800" dirty="0" smtClean="0"/>
              <a:t>du crime ( dans 15 affaires différentes )</a:t>
            </a:r>
          </a:p>
          <a:p>
            <a:r>
              <a:rPr lang="fr-FR" sz="2800" b="1" dirty="0" smtClean="0"/>
              <a:t>129 Enfants sont devenus orphelins/orphelines de mère et ou /de père</a:t>
            </a:r>
          </a:p>
          <a:p>
            <a:endParaRPr lang="fr-FR" sz="2800" dirty="0"/>
          </a:p>
        </p:txBody>
      </p:sp>
    </p:spTree>
    <p:extLst>
      <p:ext uri="{BB962C8B-B14F-4D97-AF65-F5344CB8AC3E}">
        <p14:creationId xmlns:p14="http://schemas.microsoft.com/office/powerpoint/2010/main" val="3489288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5987" y="115674"/>
            <a:ext cx="8228013" cy="1150620"/>
          </a:xfrm>
        </p:spPr>
        <p:txBody>
          <a:bodyPr/>
          <a:lstStyle/>
          <a:p>
            <a:r>
              <a:rPr lang="fr-FR" dirty="0" smtClean="0"/>
              <a:t>Mécanismes de </a:t>
            </a:r>
            <a:r>
              <a:rPr lang="fr-FR" smtClean="0"/>
              <a:t>la Violence </a:t>
            </a:r>
            <a:endParaRPr lang="fr-FR" dirty="0"/>
          </a:p>
        </p:txBody>
      </p:sp>
      <p:sp>
        <p:nvSpPr>
          <p:cNvPr id="3" name="Espace réservé du contenu 2"/>
          <p:cNvSpPr>
            <a:spLocks noGrp="1"/>
          </p:cNvSpPr>
          <p:nvPr>
            <p:ph idx="1"/>
          </p:nvPr>
        </p:nvSpPr>
        <p:spPr>
          <a:xfrm>
            <a:off x="1533954" y="1420956"/>
            <a:ext cx="7151259" cy="4398819"/>
          </a:xfrm>
        </p:spPr>
        <p:txBody>
          <a:bodyPr/>
          <a:lstStyle/>
          <a:p>
            <a:pPr>
              <a:buFont typeface="Arial"/>
              <a:buChar char="•"/>
              <a:defRPr/>
            </a:pPr>
            <a:r>
              <a:rPr lang="fr-FR" sz="2800" dirty="0"/>
              <a:t>Escalade de la violence</a:t>
            </a:r>
          </a:p>
          <a:p>
            <a:pPr>
              <a:buFont typeface="Arial"/>
              <a:buChar char="•"/>
              <a:defRPr/>
            </a:pPr>
            <a:r>
              <a:rPr lang="fr-FR" sz="2800" dirty="0"/>
              <a:t>4 phases </a:t>
            </a:r>
            <a:r>
              <a:rPr lang="fr-FR" sz="2800" i="1" dirty="0"/>
              <a:t>(</a:t>
            </a:r>
            <a:r>
              <a:rPr lang="fr-FR" sz="2800" i="1" dirty="0" err="1"/>
              <a:t>Lénore</a:t>
            </a:r>
            <a:r>
              <a:rPr lang="fr-FR" sz="2800" i="1" dirty="0"/>
              <a:t> Walker 1979)</a:t>
            </a:r>
            <a:endParaRPr lang="fr-FR" sz="2800" dirty="0"/>
          </a:p>
          <a:p>
            <a:pPr marL="0" indent="0">
              <a:defRPr/>
            </a:pPr>
            <a:endParaRPr lang="fr-FR" sz="2800"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3130" y="2407816"/>
            <a:ext cx="3848100" cy="375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BCF76193-E686-485C-832A-26F23768F977}"/>
              </a:ext>
            </a:extLst>
          </p:cNvPr>
          <p:cNvSpPr/>
          <p:nvPr/>
        </p:nvSpPr>
        <p:spPr>
          <a:xfrm>
            <a:off x="4106271" y="6276781"/>
            <a:ext cx="5352983" cy="369332"/>
          </a:xfrm>
          <a:prstGeom prst="rect">
            <a:avLst/>
          </a:prstGeom>
        </p:spPr>
        <p:txBody>
          <a:bodyPr wrap="square">
            <a:spAutoFit/>
          </a:bodyPr>
          <a:lstStyle/>
          <a:p>
            <a:pPr marL="68580" lvl="0" algn="just">
              <a:spcBef>
                <a:spcPts val="420"/>
              </a:spcBef>
              <a:buClr>
                <a:srgbClr val="000000"/>
              </a:buClr>
              <a:buSzPts val="1596"/>
            </a:pPr>
            <a:r>
              <a:rPr lang="fr-FR" u="sng" dirty="0">
                <a:solidFill>
                  <a:srgbClr val="0070C0"/>
                </a:solidFill>
                <a:hlinkClick r:id="rId4">
                  <a:extLst>
                    <a:ext uri="{A12FA001-AC4F-418D-AE19-62706E023703}">
                      <ahyp:hlinkClr xmlns:ahyp="http://schemas.microsoft.com/office/drawing/2018/hyperlinkcolor" xmlns="" val="tx"/>
                    </a:ext>
                  </a:extLst>
                </a:hlinkClick>
              </a:rPr>
              <a:t>https://www.youtube.com/watch?v=tVpqaMttZoo</a:t>
            </a:r>
            <a:endParaRPr lang="fr-FR" dirty="0">
              <a:solidFill>
                <a:srgbClr val="0070C0"/>
              </a:solidFill>
            </a:endParaRPr>
          </a:p>
        </p:txBody>
      </p:sp>
      <p:sp>
        <p:nvSpPr>
          <p:cNvPr id="6" name="Google Shape;274;p40">
            <a:hlinkClick r:id="rId5" action="ppaction://hlinksldjump"/>
            <a:extLst>
              <a:ext uri="{FF2B5EF4-FFF2-40B4-BE49-F238E27FC236}">
                <a16:creationId xmlns:a16="http://schemas.microsoft.com/office/drawing/2014/main" id="{CB676928-7852-4F42-B111-DA92A3EC4FAA}"/>
              </a:ext>
            </a:extLst>
          </p:cNvPr>
          <p:cNvSpPr/>
          <p:nvPr/>
        </p:nvSpPr>
        <p:spPr>
          <a:xfrm>
            <a:off x="1910653" y="6251341"/>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541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141470"/>
          </a:xfrm>
        </p:spPr>
        <p:txBody>
          <a:bodyPr/>
          <a:lstStyle/>
          <a:p>
            <a:r>
              <a:rPr lang="fr-FR" dirty="0"/>
              <a:t>Emprise</a:t>
            </a:r>
          </a:p>
        </p:txBody>
      </p:sp>
      <p:sp>
        <p:nvSpPr>
          <p:cNvPr id="3" name="Espace réservé du contenu 2"/>
          <p:cNvSpPr>
            <a:spLocks noGrp="1"/>
          </p:cNvSpPr>
          <p:nvPr>
            <p:ph idx="1"/>
          </p:nvPr>
        </p:nvSpPr>
        <p:spPr>
          <a:xfrm>
            <a:off x="1496234" y="1562100"/>
            <a:ext cx="7188979" cy="4908496"/>
          </a:xfrm>
        </p:spPr>
        <p:txBody>
          <a:bodyPr/>
          <a:lstStyle/>
          <a:p>
            <a:pPr marL="0" indent="0"/>
            <a:r>
              <a:rPr lang="fr-FR" sz="2400" b="1" dirty="0"/>
              <a:t>Epidémiologie des auteurs</a:t>
            </a:r>
          </a:p>
          <a:p>
            <a:pPr marL="800100" lvl="1" indent="-342900">
              <a:buFont typeface="Wingdings" panose="05000000000000000000" pitchFamily="2" charset="2"/>
              <a:buChar char="Ø"/>
            </a:pPr>
            <a:r>
              <a:rPr lang="fr-FR" sz="2400" b="1" dirty="0"/>
              <a:t>Tous les milieux sociaux</a:t>
            </a:r>
          </a:p>
          <a:p>
            <a:pPr marL="800100" lvl="1" indent="-342900">
              <a:buFont typeface="Wingdings" panose="05000000000000000000" pitchFamily="2" charset="2"/>
              <a:buChar char="Ø"/>
            </a:pPr>
            <a:r>
              <a:rPr lang="fr-FR" sz="2400" dirty="0"/>
              <a:t>Modèle de l’homme dominant</a:t>
            </a:r>
          </a:p>
          <a:p>
            <a:pPr marL="800100" lvl="1" indent="-342900">
              <a:buFont typeface="Wingdings" panose="05000000000000000000" pitchFamily="2" charset="2"/>
              <a:buChar char="Ø"/>
            </a:pPr>
            <a:r>
              <a:rPr lang="fr-FR" sz="2400" dirty="0"/>
              <a:t>Passé traumatique</a:t>
            </a:r>
          </a:p>
          <a:p>
            <a:pPr marL="800100" lvl="1" indent="-342900">
              <a:buFont typeface="Wingdings" panose="05000000000000000000" pitchFamily="2" charset="2"/>
              <a:buChar char="Ø"/>
            </a:pPr>
            <a:r>
              <a:rPr lang="fr-FR" sz="2400" dirty="0"/>
              <a:t>Plusieurs typologies mais pas un seul type d’homme violent.</a:t>
            </a:r>
          </a:p>
          <a:p>
            <a:pPr marL="857250" lvl="1" indent="-457200">
              <a:buFont typeface="Wingdings" panose="05000000000000000000" pitchFamily="2" charset="2"/>
              <a:buChar char="Ø"/>
            </a:pPr>
            <a:r>
              <a:rPr lang="fr-FR" sz="2400" dirty="0"/>
              <a:t>Le </a:t>
            </a:r>
            <a:r>
              <a:rPr lang="fr-FR" sz="2400" dirty="0" err="1"/>
              <a:t>tryptique</a:t>
            </a:r>
            <a:r>
              <a:rPr lang="fr-FR" sz="2400" dirty="0"/>
              <a:t> dans la relation:</a:t>
            </a:r>
          </a:p>
          <a:p>
            <a:pPr marL="1257300" lvl="2" indent="-457200">
              <a:buFont typeface="Arial" panose="020B0604020202020204" pitchFamily="34" charset="0"/>
              <a:buChar char="•"/>
            </a:pPr>
            <a:r>
              <a:rPr lang="fr-FR" sz="1800" dirty="0"/>
              <a:t>Égocentrisme</a:t>
            </a:r>
          </a:p>
          <a:p>
            <a:pPr marL="1257300" lvl="2" indent="-457200">
              <a:buFont typeface="Arial" panose="020B0604020202020204" pitchFamily="34" charset="0"/>
              <a:buChar char="•"/>
            </a:pPr>
            <a:r>
              <a:rPr lang="fr-FR" sz="1800" dirty="0"/>
              <a:t>Emprise</a:t>
            </a:r>
          </a:p>
          <a:p>
            <a:pPr marL="1257300" lvl="2" indent="-457200">
              <a:buFont typeface="Arial" panose="020B0604020202020204" pitchFamily="34" charset="0"/>
              <a:buChar char="•"/>
            </a:pPr>
            <a:r>
              <a:rPr lang="fr-FR" sz="1800" dirty="0"/>
              <a:t>Négation de l’altérité</a:t>
            </a:r>
            <a:endParaRPr lang="fr-FR" dirty="0"/>
          </a:p>
          <a:p>
            <a:pPr marL="800100" lvl="1" indent="-342900">
              <a:buFont typeface="Wingdings" panose="05000000000000000000" pitchFamily="2" charset="2"/>
              <a:buChar char="Ø"/>
            </a:pPr>
            <a:r>
              <a:rPr lang="fr-FR" sz="2400" b="1" dirty="0"/>
              <a:t>Nombreuses conséquences sur leur santé</a:t>
            </a:r>
          </a:p>
          <a:p>
            <a:pPr marL="457200" indent="-457200">
              <a:buFont typeface="Wingdings" charset="2"/>
              <a:buChar char="Ø"/>
            </a:pPr>
            <a:endParaRPr lang="fr-FR" dirty="0"/>
          </a:p>
          <a:p>
            <a:pPr marL="457200" indent="-457200">
              <a:buFont typeface="Wingdings" charset="2"/>
              <a:buChar char="Ø"/>
            </a:pPr>
            <a:endParaRPr lang="fr-FR" dirty="0"/>
          </a:p>
        </p:txBody>
      </p:sp>
      <p:sp>
        <p:nvSpPr>
          <p:cNvPr id="4" name="Google Shape;274;p40">
            <a:hlinkClick r:id="rId3" action="ppaction://hlinksldjump"/>
            <a:extLst>
              <a:ext uri="{FF2B5EF4-FFF2-40B4-BE49-F238E27FC236}">
                <a16:creationId xmlns:a16="http://schemas.microsoft.com/office/drawing/2014/main" id="{9CD3D2F9-AEDE-4628-A131-C2CCF28B5012}"/>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903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141470"/>
          </a:xfrm>
        </p:spPr>
        <p:txBody>
          <a:bodyPr/>
          <a:lstStyle/>
          <a:p>
            <a:r>
              <a:rPr lang="fr-FR" dirty="0"/>
              <a:t>Emprise</a:t>
            </a:r>
          </a:p>
        </p:txBody>
      </p:sp>
      <p:sp>
        <p:nvSpPr>
          <p:cNvPr id="3" name="Espace réservé du contenu 2"/>
          <p:cNvSpPr>
            <a:spLocks noGrp="1"/>
          </p:cNvSpPr>
          <p:nvPr>
            <p:ph idx="1"/>
          </p:nvPr>
        </p:nvSpPr>
        <p:spPr>
          <a:xfrm>
            <a:off x="1496234" y="1562100"/>
            <a:ext cx="7188979" cy="4908496"/>
          </a:xfrm>
        </p:spPr>
        <p:txBody>
          <a:bodyPr/>
          <a:lstStyle/>
          <a:p>
            <a:pPr marL="457200" lvl="0">
              <a:spcBef>
                <a:spcPts val="0"/>
              </a:spcBef>
              <a:spcAft>
                <a:spcPts val="0"/>
              </a:spcAft>
              <a:buSzPts val="1800"/>
              <a:buChar char="➔"/>
            </a:pPr>
            <a:r>
              <a:rPr lang="fr-FR" sz="1800" b="1" dirty="0"/>
              <a:t>Relation inégale : </a:t>
            </a:r>
            <a:r>
              <a:rPr lang="fr-FR" sz="1800" dirty="0"/>
              <a:t>ascendance, domination, contrôle de l’auteur sur la victime</a:t>
            </a:r>
          </a:p>
          <a:p>
            <a:pPr marL="457200" lvl="0">
              <a:spcBef>
                <a:spcPts val="0"/>
              </a:spcBef>
              <a:spcAft>
                <a:spcPts val="0"/>
              </a:spcAft>
              <a:buSzPts val="1800"/>
              <a:buChar char="➔"/>
            </a:pPr>
            <a:r>
              <a:rPr lang="fr-FR" sz="1800" b="1" dirty="0"/>
              <a:t>Conditionnement gradué</a:t>
            </a:r>
          </a:p>
          <a:p>
            <a:pPr marL="457200" lvl="0" indent="0">
              <a:spcBef>
                <a:spcPts val="0"/>
              </a:spcBef>
              <a:spcAft>
                <a:spcPts val="0"/>
              </a:spcAft>
            </a:pPr>
            <a:endParaRPr lang="fr-FR" sz="1800" dirty="0"/>
          </a:p>
          <a:p>
            <a:pPr marL="457200" lvl="0">
              <a:spcBef>
                <a:spcPts val="0"/>
              </a:spcBef>
              <a:spcAft>
                <a:spcPts val="0"/>
              </a:spcAft>
              <a:buSzPts val="1800"/>
              <a:buChar char="➔"/>
            </a:pPr>
            <a:r>
              <a:rPr lang="fr-FR" sz="1800" dirty="0"/>
              <a:t>Actions de l’auteur sur la victime :</a:t>
            </a:r>
          </a:p>
          <a:p>
            <a:pPr marL="914400" lvl="1" indent="-317500">
              <a:spcBef>
                <a:spcPts val="0"/>
              </a:spcBef>
              <a:spcAft>
                <a:spcPts val="0"/>
              </a:spcAft>
              <a:buSzPts val="1400"/>
              <a:buChar char="◆"/>
            </a:pPr>
            <a:r>
              <a:rPr lang="fr-FR" sz="1800" dirty="0"/>
              <a:t>Dépossession</a:t>
            </a:r>
          </a:p>
          <a:p>
            <a:pPr marL="914400" lvl="1" indent="-317500">
              <a:spcBef>
                <a:spcPts val="0"/>
              </a:spcBef>
              <a:spcAft>
                <a:spcPts val="0"/>
              </a:spcAft>
              <a:buSzPts val="1400"/>
              <a:buChar char="◆"/>
            </a:pPr>
            <a:r>
              <a:rPr lang="fr-FR" sz="1800" dirty="0"/>
              <a:t>Dévalorisation, humiliation</a:t>
            </a:r>
          </a:p>
          <a:p>
            <a:pPr marL="914400" lvl="1" indent="-317500">
              <a:spcBef>
                <a:spcPts val="0"/>
              </a:spcBef>
              <a:spcAft>
                <a:spcPts val="0"/>
              </a:spcAft>
              <a:buSzPts val="1400"/>
              <a:buChar char="◆"/>
            </a:pPr>
            <a:r>
              <a:rPr lang="fr-FR" sz="1800" dirty="0"/>
              <a:t>Agressivité</a:t>
            </a:r>
          </a:p>
          <a:p>
            <a:pPr marL="914400" lvl="1" indent="-317500">
              <a:spcBef>
                <a:spcPts val="0"/>
              </a:spcBef>
              <a:spcAft>
                <a:spcPts val="0"/>
              </a:spcAft>
              <a:buSzPts val="1400"/>
              <a:buChar char="◆"/>
            </a:pPr>
            <a:r>
              <a:rPr lang="fr-FR" sz="1800" dirty="0"/>
              <a:t>Climat de suspicion, surveillance, harcèlement (SMS, appels…)</a:t>
            </a:r>
          </a:p>
          <a:p>
            <a:pPr marL="914400" lvl="1" indent="-317500">
              <a:spcBef>
                <a:spcPts val="0"/>
              </a:spcBef>
              <a:spcAft>
                <a:spcPts val="0"/>
              </a:spcAft>
              <a:buSzPts val="1400"/>
              <a:buChar char="◆"/>
            </a:pPr>
            <a:r>
              <a:rPr lang="fr-FR" sz="1800" dirty="0"/>
              <a:t>Isolement de la victime </a:t>
            </a:r>
          </a:p>
          <a:p>
            <a:pPr marL="914400" lvl="1" indent="-317500">
              <a:spcBef>
                <a:spcPts val="0"/>
              </a:spcBef>
              <a:spcAft>
                <a:spcPts val="0"/>
              </a:spcAft>
              <a:buSzPts val="1400"/>
              <a:buChar char="◆"/>
            </a:pPr>
            <a:r>
              <a:rPr lang="fr-FR" sz="1800" dirty="0"/>
              <a:t>Culpabilisation </a:t>
            </a:r>
          </a:p>
          <a:p>
            <a:pPr marL="914400" lvl="1" indent="-317500">
              <a:spcBef>
                <a:spcPts val="0"/>
              </a:spcBef>
              <a:spcAft>
                <a:spcPts val="0"/>
              </a:spcAft>
              <a:buSzPts val="1400"/>
              <a:buChar char="◆"/>
            </a:pPr>
            <a:r>
              <a:rPr lang="fr-FR" sz="1800" dirty="0"/>
              <a:t>Dépendance financière, administrative, affective</a:t>
            </a:r>
          </a:p>
          <a:p>
            <a:pPr marL="914400" lvl="1" indent="-317500">
              <a:spcBef>
                <a:spcPts val="0"/>
              </a:spcBef>
              <a:spcAft>
                <a:spcPts val="0"/>
              </a:spcAft>
              <a:buSzPts val="1400"/>
              <a:buChar char="◆"/>
            </a:pPr>
            <a:r>
              <a:rPr lang="fr-FR" sz="1800" dirty="0"/>
              <a:t>Contrôle sur activités quotidiennes (habillement, sortie, maquillage, travail…)</a:t>
            </a:r>
          </a:p>
          <a:p>
            <a:pPr marL="914400" lvl="0" indent="0">
              <a:spcBef>
                <a:spcPts val="0"/>
              </a:spcBef>
              <a:spcAft>
                <a:spcPts val="0"/>
              </a:spcAft>
            </a:pPr>
            <a:endParaRPr lang="fr-FR" sz="1800" dirty="0"/>
          </a:p>
          <a:p>
            <a:pPr marL="457200" lvl="0">
              <a:spcBef>
                <a:spcPts val="0"/>
              </a:spcBef>
              <a:spcAft>
                <a:spcPts val="0"/>
              </a:spcAft>
              <a:buSzPts val="1800"/>
              <a:buChar char="➔"/>
            </a:pPr>
            <a:r>
              <a:rPr lang="fr-FR" sz="1800" b="1" dirty="0"/>
              <a:t>A l’origine d’une contrainte morale, asservissement</a:t>
            </a:r>
          </a:p>
          <a:p>
            <a:pPr marL="457200" indent="-457200">
              <a:buFont typeface="Wingdings" charset="2"/>
              <a:buChar char="Ø"/>
            </a:pPr>
            <a:endParaRPr lang="fr-FR" sz="1800" dirty="0"/>
          </a:p>
          <a:p>
            <a:pPr marL="457200" indent="-457200">
              <a:buFont typeface="Wingdings" charset="2"/>
              <a:buChar char="Ø"/>
            </a:pPr>
            <a:endParaRPr lang="fr-FR" sz="1800" dirty="0"/>
          </a:p>
        </p:txBody>
      </p:sp>
      <p:sp>
        <p:nvSpPr>
          <p:cNvPr id="4" name="Google Shape;274;p40">
            <a:hlinkClick r:id="rId3" action="ppaction://hlinksldjump"/>
            <a:extLst>
              <a:ext uri="{FF2B5EF4-FFF2-40B4-BE49-F238E27FC236}">
                <a16:creationId xmlns:a16="http://schemas.microsoft.com/office/drawing/2014/main" id="{D2BB5A16-AE8E-4BD2-BCD8-E4521813C554}"/>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276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141470"/>
          </a:xfrm>
        </p:spPr>
        <p:txBody>
          <a:bodyPr/>
          <a:lstStyle/>
          <a:p>
            <a:r>
              <a:rPr lang="fr-FR" dirty="0"/>
              <a:t>Emprise</a:t>
            </a:r>
          </a:p>
        </p:txBody>
      </p:sp>
      <p:pic>
        <p:nvPicPr>
          <p:cNvPr id="6" name="Image 5">
            <a:extLst>
              <a:ext uri="{FF2B5EF4-FFF2-40B4-BE49-F238E27FC236}">
                <a16:creationId xmlns:a16="http://schemas.microsoft.com/office/drawing/2014/main" id="{23CEF2D3-FC65-477B-95E7-915D8F84E718}"/>
              </a:ext>
            </a:extLst>
          </p:cNvPr>
          <p:cNvPicPr>
            <a:picLocks noChangeAspect="1"/>
          </p:cNvPicPr>
          <p:nvPr/>
        </p:nvPicPr>
        <p:blipFill>
          <a:blip r:embed="rId3"/>
          <a:stretch>
            <a:fillRect/>
          </a:stretch>
        </p:blipFill>
        <p:spPr>
          <a:xfrm>
            <a:off x="2552337" y="1808304"/>
            <a:ext cx="4895850" cy="4838700"/>
          </a:xfrm>
          <a:prstGeom prst="rect">
            <a:avLst/>
          </a:prstGeom>
        </p:spPr>
      </p:pic>
      <p:sp>
        <p:nvSpPr>
          <p:cNvPr id="7" name="ZoneTexte 6">
            <a:extLst>
              <a:ext uri="{FF2B5EF4-FFF2-40B4-BE49-F238E27FC236}">
                <a16:creationId xmlns:a16="http://schemas.microsoft.com/office/drawing/2014/main" id="{27CC1C02-AE65-4954-8E8A-8DA313C2112F}"/>
              </a:ext>
            </a:extLst>
          </p:cNvPr>
          <p:cNvSpPr txBox="1"/>
          <p:nvPr/>
        </p:nvSpPr>
        <p:spPr>
          <a:xfrm>
            <a:off x="1794076" y="1270058"/>
            <a:ext cx="6574420" cy="369332"/>
          </a:xfrm>
          <a:prstGeom prst="rect">
            <a:avLst/>
          </a:prstGeom>
          <a:noFill/>
        </p:spPr>
        <p:txBody>
          <a:bodyPr wrap="square" rtlCol="0">
            <a:spAutoFit/>
          </a:bodyPr>
          <a:lstStyle/>
          <a:p>
            <a:r>
              <a:rPr lang="fr-FR" dirty="0"/>
              <a:t>Evaluation des différentes dimensions de l’emprise</a:t>
            </a:r>
          </a:p>
        </p:txBody>
      </p:sp>
      <p:sp>
        <p:nvSpPr>
          <p:cNvPr id="8" name="Google Shape;274;p40">
            <a:hlinkClick r:id="rId4" action="ppaction://hlinksldjump"/>
            <a:extLst>
              <a:ext uri="{FF2B5EF4-FFF2-40B4-BE49-F238E27FC236}">
                <a16:creationId xmlns:a16="http://schemas.microsoft.com/office/drawing/2014/main" id="{E412A859-90D8-4721-87CA-C2DDC3E050A1}"/>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75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8050" y="0"/>
            <a:ext cx="8228013" cy="1152525"/>
          </a:xfrm>
        </p:spPr>
        <p:txBody>
          <a:bodyPr/>
          <a:lstStyle/>
          <a:p>
            <a:pPr>
              <a:defRPr/>
            </a:pPr>
            <a:r>
              <a:rPr lang="fr-FR" dirty="0"/>
              <a:t>MG: une place privilégiée</a:t>
            </a:r>
          </a:p>
        </p:txBody>
      </p:sp>
      <p:sp>
        <p:nvSpPr>
          <p:cNvPr id="3" name="Espace réservé du contenu 2"/>
          <p:cNvSpPr>
            <a:spLocks noGrp="1"/>
          </p:cNvSpPr>
          <p:nvPr>
            <p:ph idx="1"/>
          </p:nvPr>
        </p:nvSpPr>
        <p:spPr>
          <a:xfrm>
            <a:off x="1476375" y="1484313"/>
            <a:ext cx="7343775" cy="4897437"/>
          </a:xfrm>
        </p:spPr>
        <p:txBody>
          <a:bodyPr/>
          <a:lstStyle/>
          <a:p>
            <a:pPr marL="457200" indent="-457200">
              <a:buFont typeface="Arial"/>
              <a:buChar char="•"/>
              <a:defRPr/>
            </a:pPr>
            <a:endParaRPr lang="fr-FR" sz="2400" b="1" dirty="0"/>
          </a:p>
          <a:p>
            <a:pPr marL="457200" indent="-457200">
              <a:buFont typeface="Arial"/>
              <a:buChar char="•"/>
              <a:defRPr/>
            </a:pPr>
            <a:endParaRPr lang="fr-FR" sz="2400" b="1" dirty="0"/>
          </a:p>
          <a:p>
            <a:pPr marL="457200" indent="-457200">
              <a:buFont typeface="Arial"/>
              <a:buChar char="•"/>
              <a:defRPr/>
            </a:pPr>
            <a:r>
              <a:rPr lang="fr-FR" sz="2400" b="1" dirty="0"/>
              <a:t>1</a:t>
            </a:r>
            <a:r>
              <a:rPr lang="fr-FR" sz="2400" b="1" baseline="30000" dirty="0"/>
              <a:t>er</a:t>
            </a:r>
            <a:r>
              <a:rPr lang="fr-FR" sz="2400" b="1" dirty="0"/>
              <a:t> interlocuteur</a:t>
            </a:r>
            <a:r>
              <a:rPr lang="fr-FR" sz="2400" dirty="0"/>
              <a:t>: 24% des femmes en ont parlé à leur médecin (avant les autorités judiciaires ou les associations)</a:t>
            </a:r>
          </a:p>
          <a:p>
            <a:pPr marL="457200" indent="-457200">
              <a:buFont typeface="Arial"/>
              <a:buChar char="•"/>
              <a:defRPr/>
            </a:pPr>
            <a:r>
              <a:rPr lang="fr-FR" sz="2400" b="1" dirty="0"/>
              <a:t>2</a:t>
            </a:r>
            <a:r>
              <a:rPr lang="fr-FR" sz="2400" b="1" baseline="30000" dirty="0"/>
              <a:t>ème</a:t>
            </a:r>
            <a:r>
              <a:rPr lang="fr-FR" sz="2400" b="1" dirty="0"/>
              <a:t> Interlocuteur  = Médecin Urgentiste</a:t>
            </a:r>
          </a:p>
          <a:p>
            <a:pPr marL="0" indent="0">
              <a:defRPr/>
            </a:pPr>
            <a:endParaRPr lang="fr-FR" sz="2400" dirty="0"/>
          </a:p>
          <a:p>
            <a:pPr marL="457200" indent="-457200">
              <a:buFont typeface="Arial"/>
              <a:buChar char="•"/>
              <a:defRPr/>
            </a:pPr>
            <a:r>
              <a:rPr lang="fr-FR" sz="2400" b="1" dirty="0"/>
              <a:t>1</a:t>
            </a:r>
            <a:r>
              <a:rPr lang="fr-FR" sz="2400" b="1" baseline="30000" dirty="0"/>
              <a:t>ère</a:t>
            </a:r>
            <a:r>
              <a:rPr lang="fr-FR" sz="2400" b="1" dirty="0"/>
              <a:t> ligne</a:t>
            </a:r>
            <a:r>
              <a:rPr lang="fr-FR" sz="2400" dirty="0"/>
              <a:t>: information , repérage, dépistage, continuité des soins, suivi</a:t>
            </a:r>
          </a:p>
          <a:p>
            <a:pPr marL="457200" indent="-457200">
              <a:buFont typeface="Arial"/>
              <a:buChar char="•"/>
              <a:defRPr/>
            </a:pPr>
            <a:endParaRPr lang="fr-FR" sz="2400" dirty="0"/>
          </a:p>
        </p:txBody>
      </p:sp>
      <p:sp>
        <p:nvSpPr>
          <p:cNvPr id="4" name="Google Shape;274;p40">
            <a:hlinkClick r:id="rId2" action="ppaction://hlinksldjump"/>
            <a:extLst>
              <a:ext uri="{FF2B5EF4-FFF2-40B4-BE49-F238E27FC236}">
                <a16:creationId xmlns:a16="http://schemas.microsoft.com/office/drawing/2014/main" id="{A7944EA0-A7A6-4EFD-A98A-D7D1F165E488}"/>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7671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8194" y="128588"/>
            <a:ext cx="7407019" cy="952960"/>
          </a:xfrm>
        </p:spPr>
        <p:txBody>
          <a:bodyPr/>
          <a:lstStyle/>
          <a:p>
            <a:r>
              <a:rPr lang="fr-FR" dirty="0"/>
              <a:t>Eléments de </a:t>
            </a:r>
            <a:r>
              <a:rPr lang="fr-FR" dirty="0" smtClean="0"/>
              <a:t>Repérage </a:t>
            </a:r>
            <a:endParaRPr lang="fr-FR" dirty="0"/>
          </a:p>
        </p:txBody>
      </p:sp>
      <p:sp>
        <p:nvSpPr>
          <p:cNvPr id="3" name="Espace réservé du contenu 2"/>
          <p:cNvSpPr>
            <a:spLocks noGrp="1"/>
          </p:cNvSpPr>
          <p:nvPr>
            <p:ph idx="1"/>
          </p:nvPr>
        </p:nvSpPr>
        <p:spPr>
          <a:xfrm>
            <a:off x="1415845" y="1219200"/>
            <a:ext cx="7269368" cy="5638800"/>
          </a:xfrm>
        </p:spPr>
        <p:txBody>
          <a:bodyPr/>
          <a:lstStyle/>
          <a:p>
            <a:pPr>
              <a:lnSpc>
                <a:spcPct val="80000"/>
              </a:lnSpc>
              <a:spcBef>
                <a:spcPts val="600"/>
              </a:spcBef>
              <a:spcAft>
                <a:spcPts val="600"/>
              </a:spcAft>
              <a:defRPr/>
            </a:pPr>
            <a:r>
              <a:rPr lang="fr-FR" sz="2000" dirty="0">
                <a:solidFill>
                  <a:srgbClr val="DC2300"/>
                </a:solidFill>
              </a:rPr>
              <a:t>Indices comportementaux :</a:t>
            </a:r>
          </a:p>
          <a:p>
            <a:pPr>
              <a:lnSpc>
                <a:spcPct val="80000"/>
              </a:lnSpc>
              <a:spcBef>
                <a:spcPts val="600"/>
              </a:spcBef>
              <a:spcAft>
                <a:spcPts val="600"/>
              </a:spcAft>
              <a:defRPr/>
            </a:pPr>
            <a:r>
              <a:rPr lang="fr-FR" sz="2000" dirty="0"/>
              <a:t>Victime=consultations : </a:t>
            </a:r>
            <a:r>
              <a:rPr lang="fr-FR" sz="2000" dirty="0">
                <a:solidFill>
                  <a:srgbClr val="DC2300"/>
                </a:solidFill>
              </a:rPr>
              <a:t>fréquentes, anxiété, incohérence</a:t>
            </a:r>
            <a:r>
              <a:rPr lang="fr-FR" sz="2000" dirty="0"/>
              <a:t> des faits.</a:t>
            </a:r>
          </a:p>
          <a:p>
            <a:pPr>
              <a:lnSpc>
                <a:spcPct val="80000"/>
              </a:lnSpc>
              <a:spcBef>
                <a:spcPts val="600"/>
              </a:spcBef>
              <a:spcAft>
                <a:spcPts val="600"/>
              </a:spcAft>
              <a:defRPr/>
            </a:pPr>
            <a:r>
              <a:rPr lang="fr-FR" sz="2000" dirty="0"/>
              <a:t>Agresseur=</a:t>
            </a:r>
            <a:r>
              <a:rPr lang="fr-FR" sz="2000" dirty="0">
                <a:solidFill>
                  <a:srgbClr val="DC2300"/>
                </a:solidFill>
              </a:rPr>
              <a:t>hyper prévenant</a:t>
            </a:r>
            <a:r>
              <a:rPr lang="fr-FR" sz="2000" dirty="0"/>
              <a:t>, répond à la place, </a:t>
            </a:r>
            <a:r>
              <a:rPr lang="fr-FR" sz="2000" dirty="0">
                <a:solidFill>
                  <a:srgbClr val="DC2300"/>
                </a:solidFill>
              </a:rPr>
              <a:t>violent</a:t>
            </a:r>
            <a:r>
              <a:rPr lang="fr-FR" sz="2000" dirty="0"/>
              <a:t>, critique et </a:t>
            </a:r>
            <a:r>
              <a:rPr lang="fr-FR" sz="2000" dirty="0">
                <a:solidFill>
                  <a:srgbClr val="DC2300"/>
                </a:solidFill>
              </a:rPr>
              <a:t>contrôle</a:t>
            </a:r>
            <a:r>
              <a:rPr lang="fr-FR" sz="2000" dirty="0"/>
              <a:t> les actes de sa partenaire.</a:t>
            </a:r>
          </a:p>
          <a:p>
            <a:pPr>
              <a:lnSpc>
                <a:spcPct val="80000"/>
              </a:lnSpc>
              <a:spcBef>
                <a:spcPts val="600"/>
              </a:spcBef>
              <a:defRPr/>
            </a:pPr>
            <a:r>
              <a:rPr lang="fr-FR" sz="2000" dirty="0">
                <a:solidFill>
                  <a:srgbClr val="DC2300"/>
                </a:solidFill>
              </a:rPr>
              <a:t>Symptômes cliniques :</a:t>
            </a:r>
            <a:r>
              <a:rPr lang="fr-FR" sz="2000" b="1" dirty="0"/>
              <a:t> </a:t>
            </a:r>
          </a:p>
          <a:p>
            <a:pPr>
              <a:lnSpc>
                <a:spcPct val="80000"/>
              </a:lnSpc>
              <a:spcBef>
                <a:spcPts val="600"/>
              </a:spcBef>
              <a:defRPr/>
            </a:pPr>
            <a:r>
              <a:rPr lang="fr-FR" sz="2000" dirty="0"/>
              <a:t>Lésions diverses , troubles psychologiques, abus de substances, affections génitales </a:t>
            </a:r>
          </a:p>
          <a:p>
            <a:pPr>
              <a:lnSpc>
                <a:spcPct val="80000"/>
              </a:lnSpc>
              <a:spcBef>
                <a:spcPts val="600"/>
              </a:spcBef>
              <a:defRPr/>
            </a:pPr>
            <a:r>
              <a:rPr lang="fr-FR" sz="2000" dirty="0"/>
              <a:t>Pathologies chroniques aggravées ou déséquilibrées</a:t>
            </a:r>
          </a:p>
          <a:p>
            <a:pPr>
              <a:lnSpc>
                <a:spcPct val="80000"/>
              </a:lnSpc>
              <a:spcBef>
                <a:spcPts val="600"/>
              </a:spcBef>
              <a:defRPr/>
            </a:pPr>
            <a:r>
              <a:rPr lang="fr-FR" sz="2000" dirty="0"/>
              <a:t>Syndrome post-traumatique </a:t>
            </a:r>
          </a:p>
          <a:p>
            <a:pPr>
              <a:lnSpc>
                <a:spcPct val="80000"/>
              </a:lnSpc>
              <a:spcBef>
                <a:spcPts val="600"/>
              </a:spcBef>
              <a:defRPr/>
            </a:pPr>
            <a:r>
              <a:rPr lang="fr-FR" sz="2000" dirty="0"/>
              <a:t>Lésions tympaniques et ophtalmologiques</a:t>
            </a:r>
            <a:endParaRPr lang="fr-FR" sz="2000" b="1" dirty="0"/>
          </a:p>
          <a:p>
            <a:pPr>
              <a:lnSpc>
                <a:spcPct val="80000"/>
              </a:lnSpc>
              <a:spcBef>
                <a:spcPts val="600"/>
              </a:spcBef>
              <a:defRPr/>
            </a:pPr>
            <a:r>
              <a:rPr lang="fr-FR" sz="2000" dirty="0">
                <a:solidFill>
                  <a:srgbClr val="DC2300"/>
                </a:solidFill>
              </a:rPr>
              <a:t>Autres motifs de consultation :</a:t>
            </a:r>
          </a:p>
          <a:p>
            <a:pPr>
              <a:lnSpc>
                <a:spcPct val="80000"/>
              </a:lnSpc>
              <a:spcBef>
                <a:spcPts val="600"/>
              </a:spcBef>
              <a:defRPr/>
            </a:pPr>
            <a:r>
              <a:rPr lang="fr-FR" sz="2000" dirty="0"/>
              <a:t>Grossesse </a:t>
            </a:r>
            <a:r>
              <a:rPr lang="fr-FR" sz="2000" i="1" dirty="0"/>
              <a:t>( période à risques )=dépistage systématique</a:t>
            </a:r>
          </a:p>
          <a:p>
            <a:pPr>
              <a:lnSpc>
                <a:spcPct val="80000"/>
              </a:lnSpc>
              <a:spcBef>
                <a:spcPts val="600"/>
              </a:spcBef>
              <a:defRPr/>
            </a:pPr>
            <a:r>
              <a:rPr lang="fr-FR" sz="2000" dirty="0"/>
              <a:t> Demande de soins pour les enfants ou le conjoint</a:t>
            </a:r>
          </a:p>
          <a:p>
            <a:pPr marL="0" indent="0">
              <a:lnSpc>
                <a:spcPct val="80000"/>
              </a:lnSpc>
              <a:spcBef>
                <a:spcPts val="600"/>
              </a:spcBef>
              <a:defRPr/>
            </a:pPr>
            <a:r>
              <a:rPr lang="fr-FR" sz="2000" dirty="0">
                <a:solidFill>
                  <a:srgbClr val="DC2300"/>
                </a:solidFill>
              </a:rPr>
              <a:t>Antécédents et contexte</a:t>
            </a:r>
          </a:p>
          <a:p>
            <a:pPr>
              <a:lnSpc>
                <a:spcPct val="80000"/>
              </a:lnSpc>
              <a:spcBef>
                <a:spcPts val="600"/>
              </a:spcBef>
              <a:defRPr/>
            </a:pPr>
            <a:r>
              <a:rPr lang="fr-FR" sz="2000" dirty="0"/>
              <a:t>Maltraitance dans l’enfance</a:t>
            </a:r>
          </a:p>
          <a:p>
            <a:pPr>
              <a:lnSpc>
                <a:spcPct val="80000"/>
              </a:lnSpc>
              <a:spcBef>
                <a:spcPts val="600"/>
              </a:spcBef>
              <a:defRPr/>
            </a:pPr>
            <a:r>
              <a:rPr lang="fr-FR" sz="2000" dirty="0"/>
              <a:t>Femme jeune</a:t>
            </a:r>
          </a:p>
          <a:p>
            <a:pPr>
              <a:lnSpc>
                <a:spcPct val="80000"/>
              </a:lnSpc>
              <a:spcBef>
                <a:spcPts val="600"/>
              </a:spcBef>
              <a:defRPr/>
            </a:pPr>
            <a:r>
              <a:rPr lang="fr-FR" sz="2000" dirty="0"/>
              <a:t>Instabilité professionnelle ou absence d’emploi</a:t>
            </a:r>
          </a:p>
          <a:p>
            <a:endParaRPr lang="fr-FR" sz="2400" dirty="0"/>
          </a:p>
        </p:txBody>
      </p:sp>
    </p:spTree>
    <p:extLst>
      <p:ext uri="{BB962C8B-B14F-4D97-AF65-F5344CB8AC3E}">
        <p14:creationId xmlns:p14="http://schemas.microsoft.com/office/powerpoint/2010/main" val="23961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506AA-6AEB-455C-8EE4-3B854FDD2B16}"/>
              </a:ext>
            </a:extLst>
          </p:cNvPr>
          <p:cNvSpPr>
            <a:spLocks noGrp="1"/>
          </p:cNvSpPr>
          <p:nvPr>
            <p:ph type="title"/>
          </p:nvPr>
        </p:nvSpPr>
        <p:spPr>
          <a:xfrm>
            <a:off x="1120140" y="0"/>
            <a:ext cx="8228013" cy="1433512"/>
          </a:xfrm>
        </p:spPr>
        <p:txBody>
          <a:bodyPr/>
          <a:lstStyle/>
          <a:p>
            <a:r>
              <a:rPr lang="fr-FR" sz="3600" dirty="0"/>
              <a:t>WAST : </a:t>
            </a:r>
            <a:r>
              <a:rPr lang="fr-FR" sz="3600" dirty="0" err="1"/>
              <a:t>Woman</a:t>
            </a:r>
            <a:r>
              <a:rPr lang="fr-FR" sz="3600" dirty="0"/>
              <a:t> Abuse Screening Tool</a:t>
            </a:r>
          </a:p>
        </p:txBody>
      </p:sp>
      <p:pic>
        <p:nvPicPr>
          <p:cNvPr id="5" name="Espace réservé du contenu 3">
            <a:extLst>
              <a:ext uri="{FF2B5EF4-FFF2-40B4-BE49-F238E27FC236}">
                <a16:creationId xmlns:a16="http://schemas.microsoft.com/office/drawing/2014/main" id="{19C2A3CA-8387-41BF-BB20-5B1EE2EADC5C}"/>
              </a:ext>
            </a:extLst>
          </p:cNvPr>
          <p:cNvPicPr>
            <a:picLocks noGrp="1" noChangeAspect="1"/>
          </p:cNvPicPr>
          <p:nvPr>
            <p:ph idx="1"/>
          </p:nvPr>
        </p:nvPicPr>
        <p:blipFill>
          <a:blip r:embed="rId2"/>
          <a:stretch>
            <a:fillRect/>
          </a:stretch>
        </p:blipFill>
        <p:spPr>
          <a:xfrm>
            <a:off x="1882152" y="3269856"/>
            <a:ext cx="4264006" cy="3343206"/>
          </a:xfrm>
          <a:prstGeom prst="rect">
            <a:avLst/>
          </a:prstGeom>
        </p:spPr>
      </p:pic>
      <p:pic>
        <p:nvPicPr>
          <p:cNvPr id="4" name="Image 3">
            <a:extLst>
              <a:ext uri="{FF2B5EF4-FFF2-40B4-BE49-F238E27FC236}">
                <a16:creationId xmlns:a16="http://schemas.microsoft.com/office/drawing/2014/main" id="{0EEC33EA-0034-4B5C-A058-C9EBF985D3CB}"/>
              </a:ext>
            </a:extLst>
          </p:cNvPr>
          <p:cNvPicPr>
            <a:picLocks noChangeAspect="1"/>
          </p:cNvPicPr>
          <p:nvPr/>
        </p:nvPicPr>
        <p:blipFill>
          <a:blip r:embed="rId3"/>
          <a:stretch>
            <a:fillRect/>
          </a:stretch>
        </p:blipFill>
        <p:spPr>
          <a:xfrm>
            <a:off x="1789555" y="1767962"/>
            <a:ext cx="4772144" cy="1501894"/>
          </a:xfrm>
          <a:prstGeom prst="rect">
            <a:avLst/>
          </a:prstGeom>
        </p:spPr>
      </p:pic>
      <p:sp>
        <p:nvSpPr>
          <p:cNvPr id="6" name="Rectangle : coins arrondis 5">
            <a:extLst>
              <a:ext uri="{FF2B5EF4-FFF2-40B4-BE49-F238E27FC236}">
                <a16:creationId xmlns:a16="http://schemas.microsoft.com/office/drawing/2014/main" id="{ABC81E64-3781-4ED3-9086-AE552ED8DECA}"/>
              </a:ext>
            </a:extLst>
          </p:cNvPr>
          <p:cNvSpPr/>
          <p:nvPr/>
        </p:nvSpPr>
        <p:spPr>
          <a:xfrm>
            <a:off x="5876680" y="4931171"/>
            <a:ext cx="2382417" cy="1320799"/>
          </a:xfrm>
          <a:prstGeom prst="round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algn="ctr">
              <a:spcBef>
                <a:spcPts val="600"/>
              </a:spcBef>
            </a:pPr>
            <a:endParaRPr lang="fr-FR" sz="1200" dirty="0">
              <a:effectLst/>
              <a:ea typeface="Times New Roman" panose="02020603050405020304" pitchFamily="18" charset="0"/>
              <a:cs typeface="Times New Roman" panose="02020603050405020304" pitchFamily="18" charset="0"/>
            </a:endParaRPr>
          </a:p>
          <a:p>
            <a:pPr marL="457200">
              <a:spcBef>
                <a:spcPts val="600"/>
              </a:spcBef>
            </a:pPr>
            <a:r>
              <a:rPr lang="fr-FR" sz="1200" dirty="0">
                <a:effectLst/>
                <a:ea typeface="Times New Roman" panose="02020603050405020304" pitchFamily="18" charset="0"/>
                <a:cs typeface="Times New Roman" panose="02020603050405020304" pitchFamily="18" charset="0"/>
              </a:rPr>
              <a:t>Score total : …/21</a:t>
            </a:r>
          </a:p>
          <a:p>
            <a:pPr marL="457200"/>
            <a:r>
              <a:rPr lang="fr-FR" sz="1200" dirty="0">
                <a:effectLst/>
                <a:ea typeface="Times New Roman" panose="02020603050405020304" pitchFamily="18" charset="0"/>
                <a:cs typeface="Times New Roman" panose="02020603050405020304" pitchFamily="18" charset="0"/>
              </a:rPr>
              <a:t>&gt;17 : risque faible</a:t>
            </a:r>
          </a:p>
          <a:p>
            <a:pPr marL="457200"/>
            <a:r>
              <a:rPr lang="fr-FR" sz="1200" dirty="0">
                <a:effectLst/>
                <a:ea typeface="Times New Roman" panose="02020603050405020304" pitchFamily="18" charset="0"/>
                <a:cs typeface="Times New Roman" panose="02020603050405020304" pitchFamily="18" charset="0"/>
              </a:rPr>
              <a:t>15-17 : risque modéré</a:t>
            </a:r>
          </a:p>
          <a:p>
            <a:pPr marL="457200">
              <a:spcAft>
                <a:spcPts val="600"/>
              </a:spcAft>
            </a:pPr>
            <a:r>
              <a:rPr lang="fr-FR" sz="1200" dirty="0">
                <a:effectLst/>
                <a:ea typeface="Times New Roman" panose="02020603050405020304" pitchFamily="18" charset="0"/>
                <a:cs typeface="Times New Roman" panose="02020603050405020304" pitchFamily="18" charset="0"/>
              </a:rPr>
              <a:t>&lt;15 : risque élevé</a:t>
            </a:r>
          </a:p>
          <a:p>
            <a:pPr algn="ctr">
              <a:spcBef>
                <a:spcPts val="600"/>
              </a:spcBef>
              <a:spcAft>
                <a:spcPts val="600"/>
              </a:spcAft>
            </a:pPr>
            <a:r>
              <a:rPr lang="fr-FR" sz="1200" dirty="0">
                <a:effectLst/>
                <a:ea typeface="Times New Roman" panose="02020603050405020304" pitchFamily="18" charset="0"/>
                <a:cs typeface="Times New Roman" panose="02020603050405020304" pitchFamily="18" charset="0"/>
              </a:rPr>
              <a:t> </a:t>
            </a:r>
          </a:p>
        </p:txBody>
      </p:sp>
      <p:sp>
        <p:nvSpPr>
          <p:cNvPr id="7" name="Google Shape;274;p40">
            <a:hlinkClick r:id="rId4" action="ppaction://hlinksldjump"/>
            <a:extLst>
              <a:ext uri="{FF2B5EF4-FFF2-40B4-BE49-F238E27FC236}">
                <a16:creationId xmlns:a16="http://schemas.microsoft.com/office/drawing/2014/main" id="{079691AD-5F5A-4CB6-86BD-45B99DB4C5BF}"/>
              </a:ext>
            </a:extLst>
          </p:cNvPr>
          <p:cNvSpPr/>
          <p:nvPr/>
        </p:nvSpPr>
        <p:spPr>
          <a:xfrm>
            <a:off x="8438613" y="6158966"/>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337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179195"/>
          </a:xfrm>
        </p:spPr>
        <p:txBody>
          <a:bodyPr/>
          <a:lstStyle/>
          <a:p>
            <a:r>
              <a:rPr lang="fr-FR" dirty="0"/>
              <a:t>Définition </a:t>
            </a:r>
            <a:r>
              <a:rPr lang="fr-FR" sz="2000" dirty="0"/>
              <a:t>(1)</a:t>
            </a:r>
          </a:p>
        </p:txBody>
      </p:sp>
      <p:sp>
        <p:nvSpPr>
          <p:cNvPr id="3" name="Espace réservé du contenu 2"/>
          <p:cNvSpPr>
            <a:spLocks noGrp="1"/>
          </p:cNvSpPr>
          <p:nvPr>
            <p:ph idx="1"/>
          </p:nvPr>
        </p:nvSpPr>
        <p:spPr>
          <a:xfrm>
            <a:off x="1496234" y="1600200"/>
            <a:ext cx="7188979" cy="4460358"/>
          </a:xfrm>
        </p:spPr>
        <p:txBody>
          <a:bodyPr>
            <a:normAutofit/>
          </a:bodyPr>
          <a:lstStyle/>
          <a:p>
            <a:pPr>
              <a:lnSpc>
                <a:spcPct val="120000"/>
              </a:lnSpc>
              <a:spcBef>
                <a:spcPts val="550"/>
              </a:spcBef>
              <a:defRPr/>
            </a:pPr>
            <a:r>
              <a:rPr lang="fr-FR" sz="2400" b="1" dirty="0">
                <a:solidFill>
                  <a:srgbClr val="004586"/>
                </a:solidFill>
              </a:rPr>
              <a:t>OMS </a:t>
            </a:r>
            <a:r>
              <a:rPr lang="fr-FR" sz="2400" dirty="0"/>
              <a:t>: « Tout comportement qui, dans le cadre d’une relation intime, cause un préjudice d’ordre physique, sexuel ou psychologique, notamment les actes d’agression physique, les relations sexuelles forcées, la violence psychologique et tout autre acte de </a:t>
            </a:r>
            <a:r>
              <a:rPr lang="fr-FR" sz="2400" b="1" dirty="0"/>
              <a:t>domination</a:t>
            </a:r>
            <a:r>
              <a:rPr lang="fr-FR" sz="2400" dirty="0"/>
              <a:t>. »</a:t>
            </a:r>
          </a:p>
          <a:p>
            <a:pPr>
              <a:lnSpc>
                <a:spcPct val="120000"/>
              </a:lnSpc>
              <a:spcBef>
                <a:spcPts val="550"/>
              </a:spcBef>
              <a:defRPr/>
            </a:pPr>
            <a:endParaRPr lang="fr-FR" dirty="0"/>
          </a:p>
          <a:p>
            <a:pPr marL="400050" lvl="1" indent="0">
              <a:buNone/>
            </a:pPr>
            <a:r>
              <a:rPr lang="fr-FR" sz="2200" i="1" dirty="0" err="1">
                <a:cs typeface="+mn-cs"/>
              </a:rPr>
              <a:t>Krug</a:t>
            </a:r>
            <a:r>
              <a:rPr lang="fr-FR" sz="2200" i="1" dirty="0">
                <a:cs typeface="+mn-cs"/>
              </a:rPr>
              <a:t> and </a:t>
            </a:r>
            <a:r>
              <a:rPr lang="fr-FR" sz="2200" i="1" dirty="0" err="1">
                <a:cs typeface="+mn-cs"/>
              </a:rPr>
              <a:t>co</a:t>
            </a:r>
            <a:r>
              <a:rPr lang="fr-FR" sz="2200" i="1" dirty="0">
                <a:cs typeface="+mn-cs"/>
              </a:rPr>
              <a:t>  « the </a:t>
            </a:r>
            <a:r>
              <a:rPr lang="fr-FR" sz="2200" i="1" dirty="0" err="1">
                <a:cs typeface="+mn-cs"/>
              </a:rPr>
              <a:t>wold</a:t>
            </a:r>
            <a:r>
              <a:rPr lang="fr-FR" sz="2200" i="1" dirty="0">
                <a:cs typeface="+mn-cs"/>
              </a:rPr>
              <a:t> report on violence and </a:t>
            </a:r>
            <a:r>
              <a:rPr lang="fr-FR" sz="2200" i="1" dirty="0" err="1">
                <a:cs typeface="+mn-cs"/>
              </a:rPr>
              <a:t>health</a:t>
            </a:r>
            <a:r>
              <a:rPr lang="fr-FR" sz="2200" i="1" dirty="0">
                <a:cs typeface="+mn-cs"/>
              </a:rPr>
              <a:t> » 4n°5 </a:t>
            </a:r>
            <a:r>
              <a:rPr lang="fr-FR" sz="2200" i="1" dirty="0" err="1">
                <a:cs typeface="+mn-cs"/>
              </a:rPr>
              <a:t>september</a:t>
            </a:r>
            <a:r>
              <a:rPr lang="fr-FR" sz="2200" i="1" dirty="0">
                <a:cs typeface="+mn-cs"/>
              </a:rPr>
              <a:t> 2008 529-39</a:t>
            </a:r>
          </a:p>
          <a:p>
            <a:pPr marL="400050" lvl="1" indent="0">
              <a:buNone/>
            </a:pPr>
            <a:endParaRPr lang="fr-FR" sz="2200" i="1" dirty="0">
              <a:cs typeface="+mn-cs"/>
            </a:endParaRPr>
          </a:p>
          <a:p>
            <a:pPr marL="0" indent="0">
              <a:lnSpc>
                <a:spcPct val="120000"/>
              </a:lnSpc>
              <a:spcBef>
                <a:spcPts val="550"/>
              </a:spcBef>
              <a:buNone/>
              <a:defRPr/>
            </a:pPr>
            <a:endParaRPr lang="fr-FR" dirty="0"/>
          </a:p>
          <a:p>
            <a:pPr lvl="1"/>
            <a:endParaRPr lang="fr-FR" dirty="0"/>
          </a:p>
        </p:txBody>
      </p:sp>
    </p:spTree>
    <p:extLst>
      <p:ext uri="{BB962C8B-B14F-4D97-AF65-F5344CB8AC3E}">
        <p14:creationId xmlns:p14="http://schemas.microsoft.com/office/powerpoint/2010/main" val="48180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10" y="149414"/>
            <a:ext cx="8228013" cy="1167133"/>
          </a:xfrm>
        </p:spPr>
        <p:txBody>
          <a:bodyPr/>
          <a:lstStyle/>
          <a:p>
            <a:r>
              <a:rPr lang="fr-FR" dirty="0"/>
              <a:t>Dangerosité</a:t>
            </a:r>
          </a:p>
        </p:txBody>
      </p:sp>
      <p:sp>
        <p:nvSpPr>
          <p:cNvPr id="3" name="Espace réservé du contenu 2"/>
          <p:cNvSpPr>
            <a:spLocks noGrp="1"/>
          </p:cNvSpPr>
          <p:nvPr>
            <p:ph idx="1"/>
          </p:nvPr>
        </p:nvSpPr>
        <p:spPr>
          <a:xfrm>
            <a:off x="1525939" y="1320358"/>
            <a:ext cx="7618061" cy="4765862"/>
          </a:xfrm>
        </p:spPr>
        <p:txBody>
          <a:bodyPr>
            <a:normAutofit fontScale="92500"/>
          </a:bodyPr>
          <a:lstStyle/>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Présence d’armes</a:t>
            </a:r>
          </a:p>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Menaces de mort / tentative de passage à </a:t>
            </a:r>
            <a:r>
              <a:rPr lang="fr-FR" sz="2400" dirty="0" smtClean="0"/>
              <a:t>l’acte</a:t>
            </a:r>
          </a:p>
          <a:p>
            <a:pPr marL="457200" lvl="0" indent="-345598" algn="just">
              <a:lnSpc>
                <a:spcPct val="150000"/>
              </a:lnSpc>
              <a:spcBef>
                <a:spcPts val="0"/>
              </a:spcBef>
              <a:spcAft>
                <a:spcPts val="0"/>
              </a:spcAft>
              <a:buSzPts val="1842"/>
              <a:buFont typeface="Wingdings" panose="05000000000000000000" pitchFamily="2" charset="2"/>
              <a:buChar char="Ø"/>
            </a:pPr>
            <a:r>
              <a:rPr lang="fr-FR" sz="2400" smtClean="0"/>
              <a:t>Menaces </a:t>
            </a:r>
            <a:r>
              <a:rPr lang="fr-FR" sz="2400" dirty="0" smtClean="0"/>
              <a:t>et coups dans les lieux publics</a:t>
            </a:r>
            <a:endParaRPr lang="fr-FR" sz="2400" dirty="0"/>
          </a:p>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Augmentation de la fréquence et gravité des violences </a:t>
            </a:r>
          </a:p>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Perception du risque par la victime (crainte ou minimisation)</a:t>
            </a:r>
          </a:p>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Instabilité auteur : menaces de suicide, addictions, ATCD psy</a:t>
            </a:r>
          </a:p>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Séparation en cours </a:t>
            </a:r>
          </a:p>
          <a:p>
            <a:pPr marL="457200" lvl="0" indent="-345598" algn="just">
              <a:lnSpc>
                <a:spcPct val="150000"/>
              </a:lnSpc>
              <a:spcBef>
                <a:spcPts val="0"/>
              </a:spcBef>
              <a:spcAft>
                <a:spcPts val="0"/>
              </a:spcAft>
              <a:buSzPts val="1842"/>
              <a:buFont typeface="Wingdings" panose="05000000000000000000" pitchFamily="2" charset="2"/>
              <a:buChar char="Ø"/>
            </a:pPr>
            <a:r>
              <a:rPr lang="fr-FR" sz="2400" dirty="0"/>
              <a:t>Violence sur les enfants</a:t>
            </a:r>
          </a:p>
          <a:p>
            <a:pPr lvl="1"/>
            <a:endParaRPr lang="fr-FR" sz="1600" i="1" dirty="0"/>
          </a:p>
          <a:p>
            <a:pPr marL="457200" indent="-457200">
              <a:buFont typeface="Arial"/>
              <a:buChar char="•"/>
            </a:pPr>
            <a:endParaRPr lang="fr-FR" sz="2800" dirty="0"/>
          </a:p>
          <a:p>
            <a:pPr marL="457200" indent="-457200">
              <a:buFont typeface="Arial"/>
              <a:buChar char="•"/>
            </a:pPr>
            <a:endParaRPr lang="fr-FR" sz="2400" dirty="0"/>
          </a:p>
        </p:txBody>
      </p:sp>
      <p:sp>
        <p:nvSpPr>
          <p:cNvPr id="4" name="Google Shape;274;p40">
            <a:hlinkClick r:id="rId3" action="ppaction://hlinksldjump"/>
            <a:extLst>
              <a:ext uri="{FF2B5EF4-FFF2-40B4-BE49-F238E27FC236}">
                <a16:creationId xmlns:a16="http://schemas.microsoft.com/office/drawing/2014/main" id="{4A8278CE-06DC-43E5-8A32-15691D68D47A}"/>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742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128895"/>
          </a:xfrm>
        </p:spPr>
        <p:txBody>
          <a:bodyPr/>
          <a:lstStyle/>
          <a:p>
            <a:r>
              <a:rPr lang="fr-FR" dirty="0"/>
              <a:t>Vulnérabilité</a:t>
            </a:r>
            <a:endParaRPr lang="fr-FR" sz="2000" dirty="0"/>
          </a:p>
        </p:txBody>
      </p:sp>
      <p:sp>
        <p:nvSpPr>
          <p:cNvPr id="3" name="Espace réservé du contenu 2"/>
          <p:cNvSpPr>
            <a:spLocks noGrp="1"/>
          </p:cNvSpPr>
          <p:nvPr>
            <p:ph idx="1"/>
          </p:nvPr>
        </p:nvSpPr>
        <p:spPr>
          <a:xfrm>
            <a:off x="1471087" y="1338056"/>
            <a:ext cx="7214126" cy="5190066"/>
          </a:xfrm>
        </p:spPr>
        <p:txBody>
          <a:bodyPr>
            <a:normAutofit fontScale="85000" lnSpcReduction="20000"/>
          </a:bodyPr>
          <a:lstStyle/>
          <a:p>
            <a:pPr marL="57150" indent="0">
              <a:spcBef>
                <a:spcPts val="650"/>
              </a:spcBef>
              <a:spcAft>
                <a:spcPts val="1200"/>
              </a:spcAft>
            </a:pPr>
            <a:r>
              <a:rPr lang="fr-FR" sz="2900" dirty="0"/>
              <a:t>« Personne qui n'est pas en mesure de se protéger en raison de son âge ou de son incapacité physique ou psychique »</a:t>
            </a:r>
          </a:p>
          <a:p>
            <a:pPr marL="457200" lvl="1" indent="0">
              <a:spcBef>
                <a:spcPts val="650"/>
              </a:spcBef>
              <a:spcAft>
                <a:spcPts val="1200"/>
              </a:spcAft>
            </a:pPr>
            <a:r>
              <a:rPr lang="fr-FR" sz="2500" dirty="0">
                <a:sym typeface="Wingdings" panose="05000000000000000000" pitchFamily="2" charset="2"/>
              </a:rPr>
              <a:t>	 </a:t>
            </a:r>
            <a:r>
              <a:rPr lang="fr-FR" sz="2500" dirty="0"/>
              <a:t>Pas de définition, pas de critères établis</a:t>
            </a:r>
          </a:p>
          <a:p>
            <a:pPr marL="57150" indent="0">
              <a:spcBef>
                <a:spcPts val="650"/>
              </a:spcBef>
              <a:spcAft>
                <a:spcPts val="1200"/>
              </a:spcAft>
            </a:pPr>
            <a:r>
              <a:rPr lang="fr-FR" sz="2500" dirty="0"/>
              <a:t>Facteurs de vulnérabilité :</a:t>
            </a:r>
          </a:p>
          <a:p>
            <a:pPr lvl="1">
              <a:spcBef>
                <a:spcPts val="650"/>
              </a:spcBef>
              <a:spcAft>
                <a:spcPts val="1200"/>
              </a:spcAft>
              <a:buFont typeface="Wingdings" charset="2"/>
              <a:buChar char="Ø"/>
            </a:pPr>
            <a:r>
              <a:rPr lang="fr-FR" sz="2100" dirty="0"/>
              <a:t>L’âge</a:t>
            </a:r>
            <a:r>
              <a:rPr lang="fr-FR" sz="2100" b="1" dirty="0"/>
              <a:t> </a:t>
            </a:r>
            <a:r>
              <a:rPr lang="fr-FR" sz="2100" dirty="0"/>
              <a:t>: les plus jeunes (20/24 ans) 2 fois plus exposées</a:t>
            </a:r>
          </a:p>
          <a:p>
            <a:pPr lvl="1">
              <a:spcBef>
                <a:spcPts val="650"/>
              </a:spcBef>
              <a:spcAft>
                <a:spcPts val="1200"/>
              </a:spcAft>
              <a:buFont typeface="Wingdings" charset="2"/>
              <a:buChar char="Ø"/>
            </a:pPr>
            <a:r>
              <a:rPr lang="fr-FR" sz="2100" dirty="0"/>
              <a:t>La grossesse</a:t>
            </a:r>
          </a:p>
          <a:p>
            <a:pPr lvl="1">
              <a:spcBef>
                <a:spcPts val="650"/>
              </a:spcBef>
              <a:spcAft>
                <a:spcPts val="1200"/>
              </a:spcAft>
              <a:buFont typeface="Wingdings" charset="2"/>
              <a:buChar char="Ø"/>
            </a:pPr>
            <a:r>
              <a:rPr lang="fr-FR" sz="2100" dirty="0"/>
              <a:t>Les antécédents de maltraitance </a:t>
            </a:r>
          </a:p>
          <a:p>
            <a:pPr lvl="1">
              <a:spcBef>
                <a:spcPts val="650"/>
              </a:spcBef>
              <a:spcAft>
                <a:spcPts val="1200"/>
              </a:spcAft>
              <a:buFont typeface="Wingdings" charset="2"/>
              <a:buChar char="Ø"/>
            </a:pPr>
            <a:r>
              <a:rPr lang="fr-FR" sz="2100" dirty="0"/>
              <a:t>Les difficultés économiques/administratives</a:t>
            </a:r>
          </a:p>
          <a:p>
            <a:pPr lvl="1">
              <a:spcBef>
                <a:spcPts val="650"/>
              </a:spcBef>
              <a:spcAft>
                <a:spcPts val="1200"/>
              </a:spcAft>
              <a:buFont typeface="Wingdings" charset="2"/>
              <a:buChar char="Ø"/>
            </a:pPr>
            <a:r>
              <a:rPr lang="fr-FR" sz="2100" dirty="0"/>
              <a:t>Les facteurs sociétaux </a:t>
            </a:r>
            <a:r>
              <a:rPr lang="fr-FR" sz="1500" dirty="0"/>
              <a:t>(rôles « sexués ») </a:t>
            </a:r>
            <a:r>
              <a:rPr lang="fr-FR" sz="2100" dirty="0"/>
              <a:t>et communautaires (</a:t>
            </a:r>
            <a:r>
              <a:rPr lang="fr-FR" sz="1500" dirty="0"/>
              <a:t>isolement, faible réaction de l’entourage)</a:t>
            </a:r>
          </a:p>
          <a:p>
            <a:pPr lvl="1">
              <a:spcBef>
                <a:spcPts val="650"/>
              </a:spcBef>
              <a:spcAft>
                <a:spcPts val="1200"/>
              </a:spcAft>
              <a:buFont typeface="Wingdings" charset="2"/>
              <a:buChar char="Ø"/>
            </a:pPr>
            <a:r>
              <a:rPr lang="fr-FR" sz="2100" dirty="0"/>
              <a:t>ATCD : handicap physique, psychique, pathologie psychiatrique…</a:t>
            </a:r>
          </a:p>
          <a:p>
            <a:pPr lvl="1">
              <a:spcBef>
                <a:spcPts val="650"/>
              </a:spcBef>
              <a:spcAft>
                <a:spcPts val="1200"/>
              </a:spcAft>
              <a:buFont typeface="Wingdings" charset="2"/>
              <a:buChar char="Ø"/>
            </a:pPr>
            <a:r>
              <a:rPr lang="fr-FR" sz="2100" dirty="0"/>
              <a:t>Similarité en fréquence par catégorie socioprofessionnelle </a:t>
            </a:r>
          </a:p>
          <a:p>
            <a:pPr marL="457200" lvl="1" indent="0">
              <a:spcBef>
                <a:spcPts val="650"/>
              </a:spcBef>
              <a:spcAft>
                <a:spcPts val="1200"/>
              </a:spcAft>
            </a:pPr>
            <a:endParaRPr lang="fr-FR" sz="2000" dirty="0"/>
          </a:p>
          <a:p>
            <a:pPr lvl="1">
              <a:spcBef>
                <a:spcPts val="650"/>
              </a:spcBef>
              <a:spcAft>
                <a:spcPts val="1200"/>
              </a:spcAft>
              <a:buFont typeface="Wingdings" charset="2"/>
              <a:buChar char="Ø"/>
            </a:pPr>
            <a:endParaRPr lang="fr-FR" sz="2000" dirty="0"/>
          </a:p>
          <a:p>
            <a:endParaRPr lang="fr-FR" sz="2400" dirty="0"/>
          </a:p>
        </p:txBody>
      </p:sp>
      <p:sp>
        <p:nvSpPr>
          <p:cNvPr id="4" name="Google Shape;274;p40">
            <a:hlinkClick r:id="rId3" action="ppaction://hlinksldjump"/>
            <a:extLst>
              <a:ext uri="{FF2B5EF4-FFF2-40B4-BE49-F238E27FC236}">
                <a16:creationId xmlns:a16="http://schemas.microsoft.com/office/drawing/2014/main" id="{DC8B954C-80D7-4F46-9515-F59E50C2A89D}"/>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01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10" y="128588"/>
            <a:ext cx="8228013" cy="1078596"/>
          </a:xfrm>
        </p:spPr>
        <p:txBody>
          <a:bodyPr/>
          <a:lstStyle/>
          <a:p>
            <a:r>
              <a:rPr lang="fr-FR" sz="3600" dirty="0"/>
              <a:t>Retentissement des violences</a:t>
            </a:r>
          </a:p>
        </p:txBody>
      </p:sp>
      <p:sp>
        <p:nvSpPr>
          <p:cNvPr id="3" name="Espace réservé du contenu 2"/>
          <p:cNvSpPr>
            <a:spLocks noGrp="1"/>
          </p:cNvSpPr>
          <p:nvPr>
            <p:ph idx="1"/>
          </p:nvPr>
        </p:nvSpPr>
        <p:spPr>
          <a:xfrm>
            <a:off x="1546527" y="1383233"/>
            <a:ext cx="7138686" cy="4539514"/>
          </a:xfrm>
        </p:spPr>
        <p:txBody>
          <a:bodyPr/>
          <a:lstStyle/>
          <a:p>
            <a:pPr>
              <a:spcBef>
                <a:spcPts val="650"/>
              </a:spcBef>
              <a:spcAft>
                <a:spcPts val="1200"/>
              </a:spcAft>
              <a:buFont typeface="Arial"/>
              <a:buChar char="•"/>
            </a:pPr>
            <a:r>
              <a:rPr lang="fr-FR" sz="2400" dirty="0"/>
              <a:t>Conséquences </a:t>
            </a:r>
            <a:r>
              <a:rPr lang="fr-FR" sz="2400" b="1" dirty="0"/>
              <a:t>graves</a:t>
            </a:r>
            <a:r>
              <a:rPr lang="fr-FR" sz="2400" dirty="0"/>
              <a:t>, </a:t>
            </a:r>
            <a:r>
              <a:rPr lang="fr-FR" sz="2400" b="1" dirty="0"/>
              <a:t>immédiates</a:t>
            </a:r>
            <a:r>
              <a:rPr lang="fr-FR" sz="2400" dirty="0"/>
              <a:t> ou </a:t>
            </a:r>
            <a:r>
              <a:rPr lang="fr-FR" sz="2400" b="1" dirty="0"/>
              <a:t>à long terme </a:t>
            </a:r>
            <a:r>
              <a:rPr lang="fr-FR" sz="2400" dirty="0"/>
              <a:t>sur la santé:</a:t>
            </a:r>
          </a:p>
          <a:p>
            <a:pPr marL="857250" lvl="1" indent="-457200">
              <a:spcBef>
                <a:spcPts val="650"/>
              </a:spcBef>
              <a:spcAft>
                <a:spcPts val="1200"/>
              </a:spcAft>
              <a:buFont typeface="Wingdings" charset="2"/>
              <a:buChar char="Ø"/>
            </a:pPr>
            <a:r>
              <a:rPr lang="fr-FR" sz="2000" b="1" dirty="0"/>
              <a:t>Physique</a:t>
            </a:r>
            <a:r>
              <a:rPr lang="fr-FR" sz="1600" dirty="0"/>
              <a:t>: blessures, brûlures, fractures</a:t>
            </a:r>
          </a:p>
          <a:p>
            <a:pPr marL="857250" lvl="1" indent="-457200">
              <a:spcBef>
                <a:spcPts val="650"/>
              </a:spcBef>
              <a:spcAft>
                <a:spcPts val="1200"/>
              </a:spcAft>
              <a:buFont typeface="Wingdings" charset="2"/>
              <a:buChar char="Ø"/>
            </a:pPr>
            <a:r>
              <a:rPr lang="fr-FR" sz="2000" b="1" dirty="0"/>
              <a:t>Psychique</a:t>
            </a:r>
            <a:r>
              <a:rPr lang="fr-FR" sz="1600" dirty="0"/>
              <a:t>: ESPT, dépression, TS, addictions, comportements sexuels à risque, comportements auto agressifs, troubles </a:t>
            </a:r>
            <a:r>
              <a:rPr lang="fr-FR" sz="1600" dirty="0" err="1"/>
              <a:t>psychotraumatiques</a:t>
            </a:r>
            <a:endParaRPr lang="fr-FR" sz="1600" dirty="0"/>
          </a:p>
          <a:p>
            <a:pPr marL="857250" lvl="1" indent="-457200">
              <a:spcBef>
                <a:spcPts val="650"/>
              </a:spcBef>
              <a:spcAft>
                <a:spcPts val="1200"/>
              </a:spcAft>
              <a:buFont typeface="Wingdings" charset="2"/>
              <a:buChar char="Ø"/>
            </a:pPr>
            <a:r>
              <a:rPr lang="fr-FR" sz="2000" b="1" dirty="0"/>
              <a:t>Sexuelle et reproductive</a:t>
            </a:r>
            <a:r>
              <a:rPr lang="fr-FR" sz="1600" dirty="0"/>
              <a:t>: douleurs, pathologies gynécologiques, complications lors de la grossesse, fausses couches, grossesses non désirées, IVG, IST</a:t>
            </a:r>
          </a:p>
          <a:p>
            <a:pPr marL="857250" lvl="1" indent="-457200">
              <a:spcBef>
                <a:spcPts val="650"/>
              </a:spcBef>
              <a:spcAft>
                <a:spcPts val="1200"/>
              </a:spcAft>
              <a:buFont typeface="Wingdings" charset="2"/>
              <a:buChar char="Ø"/>
            </a:pPr>
            <a:r>
              <a:rPr lang="fr-FR" sz="2000" b="1" dirty="0"/>
              <a:t>Maladies chroniques</a:t>
            </a:r>
            <a:r>
              <a:rPr lang="fr-FR" sz="1600" dirty="0"/>
              <a:t>: induites ou déséquilibrées</a:t>
            </a:r>
          </a:p>
          <a:p>
            <a:pPr marL="457200" indent="-457200">
              <a:spcBef>
                <a:spcPts val="650"/>
              </a:spcBef>
              <a:spcAft>
                <a:spcPts val="1200"/>
              </a:spcAft>
              <a:buFont typeface="Arial"/>
              <a:buChar char="•"/>
            </a:pPr>
            <a:r>
              <a:rPr lang="fr-FR" sz="2400" dirty="0"/>
              <a:t>Retentissement sur la santé et le développement des enfants</a:t>
            </a:r>
          </a:p>
          <a:p>
            <a:pPr marL="457200" indent="-457200">
              <a:spcBef>
                <a:spcPts val="650"/>
              </a:spcBef>
              <a:spcAft>
                <a:spcPts val="1200"/>
              </a:spcAft>
              <a:buFont typeface="Arial"/>
              <a:buChar char="•"/>
            </a:pPr>
            <a:endParaRPr lang="fr-FR" sz="2000" dirty="0"/>
          </a:p>
          <a:p>
            <a:endParaRPr lang="fr-FR" sz="2400" dirty="0"/>
          </a:p>
        </p:txBody>
      </p:sp>
      <p:sp>
        <p:nvSpPr>
          <p:cNvPr id="4" name="Google Shape;274;p40">
            <a:hlinkClick r:id="rId3" action="ppaction://hlinksldjump"/>
            <a:extLst>
              <a:ext uri="{FF2B5EF4-FFF2-40B4-BE49-F238E27FC236}">
                <a16:creationId xmlns:a16="http://schemas.microsoft.com/office/drawing/2014/main" id="{7EC70168-1049-4DED-8877-74E9ADD1FC81}"/>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67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Unités Médico Judiciaires </a:t>
            </a:r>
            <a:endParaRPr lang="fr-FR" dirty="0"/>
          </a:p>
        </p:txBody>
      </p:sp>
      <p:sp>
        <p:nvSpPr>
          <p:cNvPr id="3" name="Espace réservé du contenu 2"/>
          <p:cNvSpPr>
            <a:spLocks noGrp="1"/>
          </p:cNvSpPr>
          <p:nvPr>
            <p:ph idx="1"/>
          </p:nvPr>
        </p:nvSpPr>
        <p:spPr>
          <a:xfrm>
            <a:off x="628650" y="1265274"/>
            <a:ext cx="8515350" cy="5592725"/>
          </a:xfrm>
        </p:spPr>
        <p:txBody>
          <a:bodyPr>
            <a:normAutofit fontScale="92500"/>
          </a:bodyPr>
          <a:lstStyle/>
          <a:p>
            <a:r>
              <a:rPr lang="fr-FR" sz="2400" b="1" dirty="0"/>
              <a:t>Le réseau de médecine légale du vivant comprend 47 Unités </a:t>
            </a:r>
            <a:r>
              <a:rPr lang="fr-FR" sz="2400" dirty="0"/>
              <a:t>Médico-Judiciaires (UMJ). </a:t>
            </a:r>
            <a:endParaRPr lang="fr-FR" sz="2400" dirty="0" smtClean="0"/>
          </a:p>
          <a:p>
            <a:r>
              <a:rPr lang="fr-FR" sz="2400" b="1" dirty="0" smtClean="0"/>
              <a:t>Les </a:t>
            </a:r>
            <a:r>
              <a:rPr lang="fr-FR" sz="2400" b="1" dirty="0"/>
              <a:t>victimes sont accueillies dans ces UMJ </a:t>
            </a:r>
            <a:r>
              <a:rPr lang="fr-FR" sz="2400" dirty="0"/>
              <a:t>sur réquisition judiciaire ou dans le cadre du recueil de preuves sans plainte. Le réseau est complété par un réseau de proximité (établissements publics de santé dépourvus de structures dédiées et médecins libéraux</a:t>
            </a:r>
            <a:r>
              <a:rPr lang="fr-FR" sz="2400" dirty="0" smtClean="0"/>
              <a:t>).</a:t>
            </a:r>
          </a:p>
          <a:p>
            <a:r>
              <a:rPr lang="fr-FR" sz="2400" b="1" dirty="0" smtClean="0"/>
              <a:t> </a:t>
            </a:r>
            <a:r>
              <a:rPr lang="fr-FR" sz="2400" b="1" dirty="0"/>
              <a:t>En 2022, en France, 39 458 personnes ont été accueillies dans une UMJ </a:t>
            </a:r>
            <a:r>
              <a:rPr lang="fr-FR" sz="2400" dirty="0"/>
              <a:t>pour des violences dans un contexte conjugal. Il s’agit de femmes majeures dans 88 % des cas. Les 1 297 victimes mineures représentent 3 % de l’ensemble. Lorsqu’il s’agit d’hommes victimes (12 %), ils sont majeurs dans plus de neuf cas sur 10 (97 </a:t>
            </a:r>
            <a:r>
              <a:rPr lang="fr-FR" sz="2400" dirty="0" smtClean="0"/>
              <a:t>%).</a:t>
            </a:r>
          </a:p>
          <a:p>
            <a:r>
              <a:rPr lang="fr-FR" sz="2400" b="1" dirty="0" smtClean="0"/>
              <a:t> </a:t>
            </a:r>
            <a:r>
              <a:rPr lang="fr-FR" sz="2400" b="1" dirty="0"/>
              <a:t>Parmi les victimes de violences </a:t>
            </a:r>
            <a:r>
              <a:rPr lang="fr-FR" sz="2400" dirty="0"/>
              <a:t>au sein du couple accueillies dans une UMJ en 2022, 1 922 victimes ont été reçues sans réquisition, soit 5 % du total. Les femmes représentent 93 % de ces victimes, et 99 % d’entre elles sont majeures. Les 130 hommes victimes sont quant à eux</a:t>
            </a:r>
          </a:p>
        </p:txBody>
      </p:sp>
    </p:spTree>
    <p:extLst>
      <p:ext uri="{BB962C8B-B14F-4D97-AF65-F5344CB8AC3E}">
        <p14:creationId xmlns:p14="http://schemas.microsoft.com/office/powerpoint/2010/main" val="1478607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066021"/>
          </a:xfrm>
        </p:spPr>
        <p:txBody>
          <a:bodyPr/>
          <a:lstStyle/>
          <a:p>
            <a:r>
              <a:rPr lang="fr-FR" dirty="0"/>
              <a:t>Législation</a:t>
            </a:r>
            <a:endParaRPr lang="fr-FR" sz="2000" dirty="0"/>
          </a:p>
        </p:txBody>
      </p:sp>
      <p:sp>
        <p:nvSpPr>
          <p:cNvPr id="3" name="Espace réservé du contenu 2"/>
          <p:cNvSpPr>
            <a:spLocks noGrp="1"/>
          </p:cNvSpPr>
          <p:nvPr>
            <p:ph idx="1"/>
          </p:nvPr>
        </p:nvSpPr>
        <p:spPr>
          <a:xfrm>
            <a:off x="1488219" y="1562100"/>
            <a:ext cx="7501758" cy="3472887"/>
          </a:xfrm>
        </p:spPr>
        <p:txBody>
          <a:bodyPr>
            <a:normAutofit fontScale="92500" lnSpcReduction="20000"/>
          </a:bodyPr>
          <a:lstStyle/>
          <a:p>
            <a:pPr>
              <a:lnSpc>
                <a:spcPct val="120000"/>
              </a:lnSpc>
              <a:spcBef>
                <a:spcPts val="450"/>
              </a:spcBef>
              <a:buFont typeface="Arial"/>
              <a:buChar char="•"/>
            </a:pPr>
            <a:r>
              <a:rPr lang="fr-FR" sz="2400" dirty="0"/>
              <a:t>En France:  interdites et punies par la loi</a:t>
            </a:r>
          </a:p>
          <a:p>
            <a:pPr marL="0" indent="0">
              <a:lnSpc>
                <a:spcPct val="120000"/>
              </a:lnSpc>
              <a:spcBef>
                <a:spcPts val="450"/>
              </a:spcBef>
            </a:pPr>
            <a:r>
              <a:rPr lang="fr-FR" sz="2400" b="1" dirty="0">
                <a:sym typeface="Wingdings" panose="05000000000000000000" pitchFamily="2" charset="2"/>
              </a:rPr>
              <a:t>	 D</a:t>
            </a:r>
            <a:r>
              <a:rPr lang="fr-FR" sz="2400" b="1" dirty="0"/>
              <a:t>élits</a:t>
            </a:r>
            <a:r>
              <a:rPr lang="fr-FR" sz="2400" dirty="0"/>
              <a:t> voire des </a:t>
            </a:r>
            <a:r>
              <a:rPr lang="fr-FR" sz="2400" b="1" dirty="0"/>
              <a:t>crimes</a:t>
            </a:r>
            <a:endParaRPr lang="fr-FR" sz="2400" u="sng" dirty="0"/>
          </a:p>
          <a:p>
            <a:pPr>
              <a:lnSpc>
                <a:spcPct val="120000"/>
              </a:lnSpc>
              <a:spcBef>
                <a:spcPts val="450"/>
              </a:spcBef>
              <a:buFont typeface="Arial"/>
              <a:buChar char="•"/>
            </a:pPr>
            <a:r>
              <a:rPr lang="fr-FR" sz="2400" dirty="0"/>
              <a:t>Les violences conjugales sont une </a:t>
            </a:r>
            <a:r>
              <a:rPr lang="fr-FR" sz="2400" b="1" dirty="0"/>
              <a:t>circonstance aggravante</a:t>
            </a:r>
          </a:p>
          <a:p>
            <a:pPr marL="457200" lvl="0" algn="just">
              <a:spcBef>
                <a:spcPts val="1000"/>
              </a:spcBef>
              <a:spcAft>
                <a:spcPts val="0"/>
              </a:spcAft>
              <a:buSzPts val="1800"/>
              <a:buChar char="➔"/>
            </a:pPr>
            <a:r>
              <a:rPr lang="fr-FR" sz="2000" dirty="0"/>
              <a:t>Articles </a:t>
            </a:r>
            <a:r>
              <a:rPr lang="fr-FR" sz="2000" dirty="0">
                <a:highlight>
                  <a:srgbClr val="FFFFFF"/>
                </a:highlight>
              </a:rPr>
              <a:t>R.4127-44</a:t>
            </a:r>
            <a:r>
              <a:rPr lang="fr-FR" sz="2000" dirty="0"/>
              <a:t> (M), R.4127-316 (SF) CSP : « </a:t>
            </a:r>
            <a:r>
              <a:rPr lang="fr-FR" sz="2000" i="1" dirty="0"/>
              <a:t>Lorsqu'un médecin </a:t>
            </a:r>
            <a:r>
              <a:rPr lang="fr-FR" sz="2000" dirty="0"/>
              <a:t>[une  sage-femme] </a:t>
            </a:r>
            <a:r>
              <a:rPr lang="fr-FR" sz="2000" i="1" dirty="0"/>
              <a:t>discerne qu'une personne</a:t>
            </a:r>
            <a:r>
              <a:rPr lang="fr-FR" sz="2000" dirty="0"/>
              <a:t> </a:t>
            </a:r>
            <a:r>
              <a:rPr lang="fr-FR" sz="2000" i="1" dirty="0"/>
              <a:t>est victime de sévices, il doit mettre en œuvre les moyens les plus adéquats pour la protéger en faisant preuve de prudence et de circonspection. </a:t>
            </a:r>
          </a:p>
          <a:p>
            <a:pPr marL="457200" lvl="0" indent="0" algn="just">
              <a:spcBef>
                <a:spcPts val="1000"/>
              </a:spcBef>
              <a:spcAft>
                <a:spcPts val="0"/>
              </a:spcAft>
            </a:pPr>
            <a:r>
              <a:rPr lang="fr-FR" sz="2000" i="1" dirty="0"/>
              <a:t>S'il s'agit d'un mineur ou d'une personne qui n'est pas en mesure de se protéger en raison de son âge ou de son état physique ou psychique, il alerte les autorités judiciaires, </a:t>
            </a:r>
            <a:r>
              <a:rPr lang="fr-FR" sz="2000" dirty="0"/>
              <a:t>[médicales]</a:t>
            </a:r>
            <a:r>
              <a:rPr lang="fr-FR" sz="2000" i="1" dirty="0"/>
              <a:t>,</a:t>
            </a:r>
            <a:r>
              <a:rPr lang="fr-FR" sz="2000" dirty="0"/>
              <a:t> </a:t>
            </a:r>
            <a:r>
              <a:rPr lang="fr-FR" sz="2000" i="1" dirty="0"/>
              <a:t>ou administratives sauf circonstances particulières qu'il apprécie en conscience. </a:t>
            </a:r>
            <a:r>
              <a:rPr lang="fr-FR" sz="2000" dirty="0"/>
              <a:t>»</a:t>
            </a:r>
          </a:p>
          <a:p>
            <a:pPr>
              <a:lnSpc>
                <a:spcPct val="120000"/>
              </a:lnSpc>
              <a:spcBef>
                <a:spcPts val="450"/>
              </a:spcBef>
              <a:buFont typeface="Arial"/>
              <a:buChar char="•"/>
            </a:pPr>
            <a:endParaRPr lang="fr-FR" sz="2400" dirty="0"/>
          </a:p>
          <a:p>
            <a:endParaRPr lang="fr-FR" sz="2400" dirty="0"/>
          </a:p>
        </p:txBody>
      </p:sp>
      <p:sp>
        <p:nvSpPr>
          <p:cNvPr id="4" name="Google Shape;274;p40">
            <a:hlinkClick r:id="rId3" action="ppaction://hlinksldjump"/>
            <a:extLst>
              <a:ext uri="{FF2B5EF4-FFF2-40B4-BE49-F238E27FC236}">
                <a16:creationId xmlns:a16="http://schemas.microsoft.com/office/drawing/2014/main" id="{322D8A85-222D-49AC-9B3A-704A828A5F7E}"/>
              </a:ext>
            </a:extLst>
          </p:cNvPr>
          <p:cNvSpPr/>
          <p:nvPr/>
        </p:nvSpPr>
        <p:spPr>
          <a:xfrm>
            <a:off x="8192013" y="627988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801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Loi du 3 août2018  =</a:t>
            </a:r>
            <a:endParaRPr lang="fr-FR" dirty="0"/>
          </a:p>
        </p:txBody>
      </p:sp>
      <p:sp>
        <p:nvSpPr>
          <p:cNvPr id="3" name="Espace réservé du contenu 2"/>
          <p:cNvSpPr>
            <a:spLocks noGrp="1"/>
          </p:cNvSpPr>
          <p:nvPr>
            <p:ph idx="1"/>
          </p:nvPr>
        </p:nvSpPr>
        <p:spPr>
          <a:xfrm>
            <a:off x="628650" y="1244009"/>
            <a:ext cx="7886700" cy="4932954"/>
          </a:xfrm>
        </p:spPr>
        <p:txBody>
          <a:bodyPr>
            <a:normAutofit lnSpcReduction="10000"/>
          </a:bodyPr>
          <a:lstStyle/>
          <a:p>
            <a:r>
              <a:rPr lang="fr-FR" sz="3200" b="1" dirty="0"/>
              <a:t>Depuis la loi n°2018-703 </a:t>
            </a:r>
            <a:r>
              <a:rPr lang="fr-FR" sz="3200" dirty="0"/>
              <a:t>du 3 août </a:t>
            </a:r>
            <a:r>
              <a:rPr lang="fr-FR" sz="3200" dirty="0" smtClean="0"/>
              <a:t>2018: </a:t>
            </a:r>
            <a:r>
              <a:rPr lang="fr-FR" sz="3200" dirty="0"/>
              <a:t>l’existence d’une relation de couple constitue une circonstance aggravante même s’il n’y a pas de cohabitation. </a:t>
            </a:r>
            <a:endParaRPr lang="fr-FR" sz="3200" dirty="0" smtClean="0"/>
          </a:p>
          <a:p>
            <a:r>
              <a:rPr lang="fr-FR" sz="3200" dirty="0" smtClean="0"/>
              <a:t>C’est </a:t>
            </a:r>
            <a:r>
              <a:rPr lang="fr-FR" sz="3200" dirty="0"/>
              <a:t>la raison pour laquelle depuis 2018, les morts violentes ayant lieu au sein des relations « non officielles » (petit-ami, relation extraconjugale, relation non stable ou non suivie) et « officielles » (conjoint, partenaire de Pacs et concubin) ne sont plus dissociées. </a:t>
            </a:r>
          </a:p>
        </p:txBody>
      </p:sp>
    </p:spTree>
    <p:extLst>
      <p:ext uri="{BB962C8B-B14F-4D97-AF65-F5344CB8AC3E}">
        <p14:creationId xmlns:p14="http://schemas.microsoft.com/office/powerpoint/2010/main" val="1661306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913" y="0"/>
            <a:ext cx="7137400" cy="1433513"/>
          </a:xfrm>
        </p:spPr>
        <p:txBody>
          <a:bodyPr/>
          <a:lstStyle/>
          <a:p>
            <a:pPr>
              <a:defRPr/>
            </a:pPr>
            <a:r>
              <a:rPr lang="fr-FR" sz="2400" dirty="0"/>
              <a:t>Les principales infractions et les peines encourues</a:t>
            </a:r>
          </a:p>
        </p:txBody>
      </p:sp>
      <p:pic>
        <p:nvPicPr>
          <p:cNvPr id="6" name="Espace réservé du contenu 5"/>
          <p:cNvPicPr>
            <a:picLocks noGrp="1" noChangeAspect="1"/>
          </p:cNvPicPr>
          <p:nvPr>
            <p:ph idx="1"/>
          </p:nvPr>
        </p:nvPicPr>
        <p:blipFill>
          <a:blip r:embed="rId2"/>
          <a:stretch>
            <a:fillRect/>
          </a:stretch>
        </p:blipFill>
        <p:spPr>
          <a:xfrm>
            <a:off x="1490662" y="2453481"/>
            <a:ext cx="6162675" cy="3095625"/>
          </a:xfrm>
        </p:spPr>
      </p:pic>
    </p:spTree>
    <p:extLst>
      <p:ext uri="{BB962C8B-B14F-4D97-AF65-F5344CB8AC3E}">
        <p14:creationId xmlns:p14="http://schemas.microsoft.com/office/powerpoint/2010/main" val="2569597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8782A-596E-40B0-92FE-C5DDEB08C71D}"/>
              </a:ext>
            </a:extLst>
          </p:cNvPr>
          <p:cNvSpPr>
            <a:spLocks noGrp="1"/>
          </p:cNvSpPr>
          <p:nvPr>
            <p:ph type="title"/>
          </p:nvPr>
        </p:nvSpPr>
        <p:spPr>
          <a:xfrm>
            <a:off x="761034" y="165396"/>
            <a:ext cx="8228013" cy="1170032"/>
          </a:xfrm>
        </p:spPr>
        <p:txBody>
          <a:bodyPr/>
          <a:lstStyle/>
          <a:p>
            <a:r>
              <a:rPr lang="fr-FR" dirty="0"/>
              <a:t>Les outils</a:t>
            </a:r>
          </a:p>
        </p:txBody>
      </p:sp>
      <p:pic>
        <p:nvPicPr>
          <p:cNvPr id="3" name="Image 2">
            <a:extLst>
              <a:ext uri="{FF2B5EF4-FFF2-40B4-BE49-F238E27FC236}">
                <a16:creationId xmlns:a16="http://schemas.microsoft.com/office/drawing/2014/main" id="{E2ED1BFD-9A3C-4FD7-8AE7-AC2EB98903B7}"/>
              </a:ext>
            </a:extLst>
          </p:cNvPr>
          <p:cNvPicPr>
            <a:picLocks noChangeAspect="1"/>
          </p:cNvPicPr>
          <p:nvPr/>
        </p:nvPicPr>
        <p:blipFill>
          <a:blip r:embed="rId3"/>
          <a:stretch>
            <a:fillRect/>
          </a:stretch>
        </p:blipFill>
        <p:spPr>
          <a:xfrm>
            <a:off x="1666977" y="2081464"/>
            <a:ext cx="7322070" cy="1347536"/>
          </a:xfrm>
          <a:prstGeom prst="rect">
            <a:avLst/>
          </a:prstGeom>
        </p:spPr>
      </p:pic>
      <p:pic>
        <p:nvPicPr>
          <p:cNvPr id="4" name="Image 3">
            <a:extLst>
              <a:ext uri="{FF2B5EF4-FFF2-40B4-BE49-F238E27FC236}">
                <a16:creationId xmlns:a16="http://schemas.microsoft.com/office/drawing/2014/main" id="{BF3D1ED7-8983-404D-A986-7A3ACAA4600B}"/>
              </a:ext>
            </a:extLst>
          </p:cNvPr>
          <p:cNvPicPr>
            <a:picLocks noChangeAspect="1"/>
          </p:cNvPicPr>
          <p:nvPr/>
        </p:nvPicPr>
        <p:blipFill>
          <a:blip r:embed="rId4"/>
          <a:stretch>
            <a:fillRect/>
          </a:stretch>
        </p:blipFill>
        <p:spPr>
          <a:xfrm>
            <a:off x="2021307" y="3948364"/>
            <a:ext cx="6400798" cy="1208314"/>
          </a:xfrm>
          <a:prstGeom prst="rect">
            <a:avLst/>
          </a:prstGeom>
        </p:spPr>
      </p:pic>
      <p:sp>
        <p:nvSpPr>
          <p:cNvPr id="6" name="Google Shape;274;p40">
            <a:hlinkClick r:id="rId5" action="ppaction://hlinksldjump"/>
            <a:extLst>
              <a:ext uri="{FF2B5EF4-FFF2-40B4-BE49-F238E27FC236}">
                <a16:creationId xmlns:a16="http://schemas.microsoft.com/office/drawing/2014/main" id="{8780F998-6B23-4D18-96D3-A1E14A01C849}"/>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hlinkClick r:id="rId6"/>
            <a:extLst>
              <a:ext uri="{FF2B5EF4-FFF2-40B4-BE49-F238E27FC236}">
                <a16:creationId xmlns:a16="http://schemas.microsoft.com/office/drawing/2014/main" id="{B23D3245-CE1E-4EAA-8ED7-E5D598C76203}"/>
              </a:ext>
            </a:extLst>
          </p:cNvPr>
          <p:cNvSpPr/>
          <p:nvPr/>
        </p:nvSpPr>
        <p:spPr>
          <a:xfrm>
            <a:off x="1801609" y="5504167"/>
            <a:ext cx="6620496" cy="646331"/>
          </a:xfrm>
          <a:prstGeom prst="rect">
            <a:avLst/>
          </a:prstGeom>
        </p:spPr>
        <p:txBody>
          <a:bodyPr wrap="square">
            <a:spAutoFit/>
          </a:bodyPr>
          <a:lstStyle/>
          <a:p>
            <a:r>
              <a:rPr lang="fr-FR" dirty="0"/>
              <a:t>https://www.has-sante.fr/jcms/p_3104867/fr/</a:t>
            </a:r>
            <a:r>
              <a:rPr lang="fr-FR" dirty="0">
                <a:hlinkClick r:id="rId6" tooltip="recommandations HAS site"/>
              </a:rPr>
              <a:t>reperage-des-femmes-victimes-de-violences-au-sein-du-couple</a:t>
            </a:r>
            <a:endParaRPr lang="fr-FR" dirty="0"/>
          </a:p>
        </p:txBody>
      </p:sp>
    </p:spTree>
    <p:extLst>
      <p:ext uri="{BB962C8B-B14F-4D97-AF65-F5344CB8AC3E}">
        <p14:creationId xmlns:p14="http://schemas.microsoft.com/office/powerpoint/2010/main" val="2440814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8782A-596E-40B0-92FE-C5DDEB08C71D}"/>
              </a:ext>
            </a:extLst>
          </p:cNvPr>
          <p:cNvSpPr>
            <a:spLocks noGrp="1"/>
          </p:cNvSpPr>
          <p:nvPr>
            <p:ph type="title"/>
          </p:nvPr>
        </p:nvSpPr>
        <p:spPr>
          <a:xfrm>
            <a:off x="777240" y="177700"/>
            <a:ext cx="8228013" cy="1167133"/>
          </a:xfrm>
        </p:spPr>
        <p:txBody>
          <a:bodyPr/>
          <a:lstStyle/>
          <a:p>
            <a:r>
              <a:rPr lang="fr-FR" dirty="0"/>
              <a:t>Le « </a:t>
            </a:r>
            <a:r>
              <a:rPr lang="fr-FR" dirty="0" err="1"/>
              <a:t>Violentomètre</a:t>
            </a:r>
            <a:r>
              <a:rPr lang="fr-FR"/>
              <a:t> »</a:t>
            </a:r>
            <a:endParaRPr lang="fr-FR" dirty="0"/>
          </a:p>
        </p:txBody>
      </p:sp>
      <p:pic>
        <p:nvPicPr>
          <p:cNvPr id="1026" name="Picture 2" descr="https://cdn.paris.fr/paris/2020/10/06/original-96e6b8fb739573da1e622947150a9921.jpg">
            <a:extLst>
              <a:ext uri="{FF2B5EF4-FFF2-40B4-BE49-F238E27FC236}">
                <a16:creationId xmlns:a16="http://schemas.microsoft.com/office/drawing/2014/main" id="{01BD531C-2B32-405F-9D2A-915796DFE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9775"/>
            <a:ext cx="9144000"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74;p40">
            <a:hlinkClick r:id="rId4" action="ppaction://hlinksldjump"/>
            <a:extLst>
              <a:ext uri="{FF2B5EF4-FFF2-40B4-BE49-F238E27FC236}">
                <a16:creationId xmlns:a16="http://schemas.microsoft.com/office/drawing/2014/main" id="{85004676-0637-4B7F-B3C0-46FE8B6F3EEE}"/>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031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8782A-596E-40B0-92FE-C5DDEB08C71D}"/>
              </a:ext>
            </a:extLst>
          </p:cNvPr>
          <p:cNvSpPr>
            <a:spLocks noGrp="1"/>
          </p:cNvSpPr>
          <p:nvPr>
            <p:ph type="title"/>
          </p:nvPr>
        </p:nvSpPr>
        <p:spPr>
          <a:xfrm>
            <a:off x="788670" y="155983"/>
            <a:ext cx="8228013" cy="1036320"/>
          </a:xfrm>
        </p:spPr>
        <p:txBody>
          <a:bodyPr/>
          <a:lstStyle/>
          <a:p>
            <a:r>
              <a:rPr lang="fr-FR" dirty="0"/>
              <a:t>Site MG</a:t>
            </a:r>
          </a:p>
        </p:txBody>
      </p:sp>
      <p:pic>
        <p:nvPicPr>
          <p:cNvPr id="6" name="Google Shape;446;p61">
            <a:extLst>
              <a:ext uri="{FF2B5EF4-FFF2-40B4-BE49-F238E27FC236}">
                <a16:creationId xmlns:a16="http://schemas.microsoft.com/office/drawing/2014/main" id="{2017C57F-084B-4C45-A108-D69C6C4317FD}"/>
              </a:ext>
            </a:extLst>
          </p:cNvPr>
          <p:cNvPicPr preferRelativeResize="0"/>
          <p:nvPr/>
        </p:nvPicPr>
        <p:blipFill rotWithShape="1">
          <a:blip r:embed="rId2">
            <a:alphaModFix/>
          </a:blip>
          <a:srcRect t="4489" r="1671" b="10157"/>
          <a:stretch/>
        </p:blipFill>
        <p:spPr>
          <a:xfrm>
            <a:off x="1559352" y="1792831"/>
            <a:ext cx="7584648" cy="3703374"/>
          </a:xfrm>
          <a:prstGeom prst="rect">
            <a:avLst/>
          </a:prstGeom>
          <a:noFill/>
          <a:ln>
            <a:noFill/>
          </a:ln>
        </p:spPr>
      </p:pic>
      <p:sp>
        <p:nvSpPr>
          <p:cNvPr id="7" name="Google Shape;274;p40">
            <a:hlinkClick r:id="rId3" action="ppaction://hlinksldjump"/>
            <a:extLst>
              <a:ext uri="{FF2B5EF4-FFF2-40B4-BE49-F238E27FC236}">
                <a16:creationId xmlns:a16="http://schemas.microsoft.com/office/drawing/2014/main" id="{9466C1AB-6C14-4191-B629-D0759747B2F4}"/>
              </a:ext>
            </a:extLst>
          </p:cNvPr>
          <p:cNvSpPr/>
          <p:nvPr/>
        </p:nvSpPr>
        <p:spPr>
          <a:xfrm>
            <a:off x="8103109" y="6096733"/>
            <a:ext cx="493200" cy="36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53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116321"/>
          </a:xfrm>
        </p:spPr>
        <p:txBody>
          <a:bodyPr/>
          <a:lstStyle/>
          <a:p>
            <a:r>
              <a:rPr lang="fr-FR" dirty="0"/>
              <a:t>Définition </a:t>
            </a:r>
            <a:r>
              <a:rPr lang="fr-FR" sz="2000" dirty="0"/>
              <a:t>(2)</a:t>
            </a:r>
          </a:p>
        </p:txBody>
      </p:sp>
      <p:sp>
        <p:nvSpPr>
          <p:cNvPr id="3" name="Espace réservé du contenu 2"/>
          <p:cNvSpPr>
            <a:spLocks noGrp="1"/>
          </p:cNvSpPr>
          <p:nvPr>
            <p:ph idx="1"/>
          </p:nvPr>
        </p:nvSpPr>
        <p:spPr>
          <a:xfrm>
            <a:off x="1584248" y="1244909"/>
            <a:ext cx="7100965" cy="5201611"/>
          </a:xfrm>
        </p:spPr>
        <p:txBody>
          <a:bodyPr>
            <a:normAutofit/>
          </a:bodyPr>
          <a:lstStyle/>
          <a:p>
            <a:pPr>
              <a:lnSpc>
                <a:spcPct val="120000"/>
              </a:lnSpc>
              <a:spcBef>
                <a:spcPts val="550"/>
              </a:spcBef>
              <a:defRPr/>
            </a:pPr>
            <a:r>
              <a:rPr lang="fr-FR" sz="2000" b="1" dirty="0"/>
              <a:t>Caractéristiques</a:t>
            </a:r>
            <a:r>
              <a:rPr lang="fr-FR" sz="2000" dirty="0"/>
              <a:t>:</a:t>
            </a:r>
          </a:p>
          <a:p>
            <a:pPr lvl="1">
              <a:lnSpc>
                <a:spcPct val="120000"/>
              </a:lnSpc>
              <a:spcBef>
                <a:spcPts val="550"/>
              </a:spcBef>
              <a:buFont typeface="Wingdings" charset="2"/>
              <a:buChar char="Ø"/>
              <a:defRPr/>
            </a:pPr>
            <a:r>
              <a:rPr lang="fr-FR" sz="2000" dirty="0"/>
              <a:t>Faits récurrents et cumulatifs</a:t>
            </a:r>
          </a:p>
          <a:p>
            <a:pPr lvl="1">
              <a:lnSpc>
                <a:spcPct val="120000"/>
              </a:lnSpc>
              <a:spcBef>
                <a:spcPts val="550"/>
              </a:spcBef>
              <a:buFont typeface="Wingdings" charset="2"/>
              <a:buChar char="Ø"/>
              <a:defRPr/>
            </a:pPr>
            <a:r>
              <a:rPr lang="fr-FR" sz="2000" dirty="0"/>
              <a:t>Rapport de force asymétrique et figé</a:t>
            </a:r>
          </a:p>
          <a:p>
            <a:r>
              <a:rPr lang="fr-FR" sz="2000" dirty="0"/>
              <a:t>Différent de </a:t>
            </a:r>
            <a:r>
              <a:rPr lang="fr-FR" sz="2000" b="1" dirty="0"/>
              <a:t>disputes</a:t>
            </a:r>
            <a:r>
              <a:rPr lang="fr-FR" sz="2000" dirty="0"/>
              <a:t> ou de </a:t>
            </a:r>
            <a:r>
              <a:rPr lang="fr-FR" sz="2000" b="1" dirty="0"/>
              <a:t>conflits conjugaux</a:t>
            </a:r>
          </a:p>
          <a:p>
            <a:r>
              <a:rPr lang="fr-FR" sz="2000" b="1" dirty="0"/>
              <a:t>Racines:</a:t>
            </a:r>
          </a:p>
          <a:p>
            <a:pPr lvl="1">
              <a:buFont typeface="Wingdings" charset="2"/>
              <a:buChar char="Ø"/>
            </a:pPr>
            <a:r>
              <a:rPr lang="fr-FR" sz="2000" dirty="0"/>
              <a:t>Relations inégalitaires entre les femmes et les hommes</a:t>
            </a:r>
          </a:p>
          <a:p>
            <a:pPr lvl="1">
              <a:buFont typeface="Wingdings" charset="2"/>
              <a:buChar char="Ø"/>
            </a:pPr>
            <a:r>
              <a:rPr lang="fr-FR" sz="2000" dirty="0"/>
              <a:t>Dans le passé de violences de l’agresseur ou de la victime</a:t>
            </a:r>
          </a:p>
          <a:p>
            <a:r>
              <a:rPr lang="fr-FR" sz="2000" b="1" dirty="0"/>
              <a:t>Les formes de violence</a:t>
            </a:r>
            <a:r>
              <a:rPr lang="fr-FR" sz="2000" dirty="0"/>
              <a:t>:</a:t>
            </a:r>
          </a:p>
          <a:p>
            <a:pPr lvl="1">
              <a:buFont typeface="Wingdings" charset="2"/>
              <a:buChar char="Ø"/>
            </a:pPr>
            <a:r>
              <a:rPr lang="fr-FR" sz="2000" dirty="0"/>
              <a:t>Psychologiques: les plus fréquentes</a:t>
            </a:r>
          </a:p>
          <a:p>
            <a:pPr lvl="1">
              <a:buFont typeface="Wingdings" charset="2"/>
              <a:buChar char="Ø"/>
            </a:pPr>
            <a:r>
              <a:rPr lang="fr-FR" sz="2000" dirty="0"/>
              <a:t>Physiques</a:t>
            </a:r>
          </a:p>
          <a:p>
            <a:pPr lvl="1">
              <a:buFont typeface="Wingdings" charset="2"/>
              <a:buChar char="Ø"/>
            </a:pPr>
            <a:r>
              <a:rPr lang="fr-FR" sz="2000" dirty="0"/>
              <a:t>Verbales</a:t>
            </a:r>
          </a:p>
          <a:p>
            <a:pPr lvl="1">
              <a:buFont typeface="Wingdings" charset="2"/>
              <a:buChar char="Ø"/>
            </a:pPr>
            <a:r>
              <a:rPr lang="fr-FR" sz="2000" dirty="0"/>
              <a:t>Sexuelles</a:t>
            </a:r>
          </a:p>
          <a:p>
            <a:pPr lvl="1">
              <a:buFont typeface="Wingdings" charset="2"/>
              <a:buChar char="Ø"/>
            </a:pPr>
            <a:r>
              <a:rPr lang="fr-FR" sz="2000" dirty="0"/>
              <a:t>Économiques</a:t>
            </a:r>
          </a:p>
          <a:p>
            <a:pPr lvl="1">
              <a:buFont typeface="Wingdings" charset="2"/>
              <a:buChar char="Ø"/>
            </a:pPr>
            <a:r>
              <a:rPr lang="fr-FR" sz="2000" dirty="0"/>
              <a:t>spirituelles</a:t>
            </a:r>
            <a:endParaRPr lang="fr-FR" sz="3600" dirty="0"/>
          </a:p>
        </p:txBody>
      </p:sp>
    </p:spTree>
    <p:extLst>
      <p:ext uri="{BB962C8B-B14F-4D97-AF65-F5344CB8AC3E}">
        <p14:creationId xmlns:p14="http://schemas.microsoft.com/office/powerpoint/2010/main" val="12857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1393248" y="196548"/>
            <a:ext cx="8520600" cy="626100"/>
          </a:xfrm>
          <a:prstGeom prst="rect">
            <a:avLst/>
          </a:prstGeom>
        </p:spPr>
        <p:txBody>
          <a:bodyPr spcFirstLastPara="1" vert="horz" wrap="square" lIns="91425" tIns="91425" rIns="91425" bIns="91425" numCol="1" anchor="t" anchorCtr="0" compatLnSpc="1">
            <a:prstTxWarp prst="textNoShape">
              <a:avLst/>
            </a:prstTxWarp>
            <a:normAutofit/>
          </a:bodyPr>
          <a:lstStyle/>
          <a:p>
            <a:pPr algn="l"/>
            <a:r>
              <a:rPr lang="fr" sz="2900" dirty="0">
                <a:solidFill>
                  <a:srgbClr val="F55E61"/>
                </a:solidFill>
              </a:rPr>
              <a:t>Mesures de protection mises en place</a:t>
            </a:r>
            <a:endParaRPr dirty="0"/>
          </a:p>
        </p:txBody>
      </p:sp>
      <p:sp>
        <p:nvSpPr>
          <p:cNvPr id="381" name="Google Shape;381;p53"/>
          <p:cNvSpPr txBox="1">
            <a:spLocks noGrp="1"/>
          </p:cNvSpPr>
          <p:nvPr>
            <p:ph type="body" idx="1"/>
          </p:nvPr>
        </p:nvSpPr>
        <p:spPr>
          <a:xfrm>
            <a:off x="1643604" y="1222744"/>
            <a:ext cx="7500396" cy="4865539"/>
          </a:xfrm>
          <a:prstGeom prst="rect">
            <a:avLst/>
          </a:prstGeom>
        </p:spPr>
        <p:txBody>
          <a:bodyPr spcFirstLastPara="1" vert="horz" wrap="square" lIns="91425" tIns="91425" rIns="91425" bIns="91425" numCol="1" anchor="t" anchorCtr="0" compatLnSpc="1">
            <a:prstTxWarp prst="textNoShape">
              <a:avLst/>
            </a:prstTxWarp>
            <a:normAutofit/>
          </a:bodyPr>
          <a:lstStyle/>
          <a:p>
            <a:pPr marL="114300" indent="0" algn="just">
              <a:lnSpc>
                <a:spcPct val="115000"/>
              </a:lnSpc>
              <a:buNone/>
            </a:pPr>
            <a:r>
              <a:rPr lang="fr" b="1" dirty="0">
                <a:solidFill>
                  <a:srgbClr val="5E696C"/>
                </a:solidFill>
              </a:rPr>
              <a:t>La loi entend mieux protéger les victimes de violences conjugales par différents dispositifs :</a:t>
            </a:r>
            <a:endParaRPr b="1" dirty="0">
              <a:solidFill>
                <a:srgbClr val="5E696C"/>
              </a:solidFill>
            </a:endParaRPr>
          </a:p>
          <a:p>
            <a:pPr marL="114300" indent="0" algn="just">
              <a:lnSpc>
                <a:spcPct val="115000"/>
              </a:lnSpc>
              <a:buNone/>
            </a:pPr>
            <a:endParaRPr sz="1100" dirty="0">
              <a:solidFill>
                <a:srgbClr val="5E696C"/>
              </a:solidFill>
            </a:endParaRPr>
          </a:p>
          <a:p>
            <a:pPr algn="just">
              <a:lnSpc>
                <a:spcPct val="115000"/>
              </a:lnSpc>
              <a:buClr>
                <a:srgbClr val="5E696C"/>
              </a:buClr>
              <a:buAutoNum type="arabicPeriod"/>
            </a:pPr>
            <a:r>
              <a:rPr lang="fr" b="1" dirty="0">
                <a:solidFill>
                  <a:srgbClr val="5E696C"/>
                </a:solidFill>
              </a:rPr>
              <a:t>Les EVVI</a:t>
            </a:r>
            <a:r>
              <a:rPr lang="fr" dirty="0">
                <a:solidFill>
                  <a:srgbClr val="5E696C"/>
                </a:solidFill>
              </a:rPr>
              <a:t> ou Évaluation victimes vulnérables ( // enquête de personnalité victime)</a:t>
            </a:r>
            <a:endParaRPr dirty="0">
              <a:solidFill>
                <a:srgbClr val="5E696C"/>
              </a:solidFill>
            </a:endParaRPr>
          </a:p>
          <a:p>
            <a:pPr algn="just">
              <a:lnSpc>
                <a:spcPct val="115000"/>
              </a:lnSpc>
              <a:buClr>
                <a:srgbClr val="5E696C"/>
              </a:buClr>
              <a:buAutoNum type="arabicPeriod"/>
            </a:pPr>
            <a:r>
              <a:rPr lang="fr" b="1" dirty="0">
                <a:solidFill>
                  <a:srgbClr val="5E696C"/>
                </a:solidFill>
              </a:rPr>
              <a:t>L'ÉVICTION</a:t>
            </a:r>
            <a:r>
              <a:rPr lang="fr" dirty="0">
                <a:solidFill>
                  <a:srgbClr val="5E696C"/>
                </a:solidFill>
              </a:rPr>
              <a:t> du conjoint violent</a:t>
            </a:r>
            <a:endParaRPr dirty="0">
              <a:solidFill>
                <a:srgbClr val="5E696C"/>
              </a:solidFill>
            </a:endParaRPr>
          </a:p>
          <a:p>
            <a:pPr algn="just">
              <a:lnSpc>
                <a:spcPct val="115000"/>
              </a:lnSpc>
              <a:buClr>
                <a:srgbClr val="5E696C"/>
              </a:buClr>
              <a:buAutoNum type="arabicPeriod"/>
            </a:pPr>
            <a:r>
              <a:rPr lang="fr" b="1" dirty="0">
                <a:solidFill>
                  <a:srgbClr val="5E696C"/>
                </a:solidFill>
              </a:rPr>
              <a:t>L’interdiction d’entrer en contact avec la victime</a:t>
            </a:r>
            <a:r>
              <a:rPr lang="fr" dirty="0">
                <a:solidFill>
                  <a:srgbClr val="5E696C"/>
                </a:solidFill>
              </a:rPr>
              <a:t>, pré sentencielle ou post sentencielle (CJ ou Sursis probatoire)</a:t>
            </a:r>
            <a:endParaRPr dirty="0">
              <a:solidFill>
                <a:srgbClr val="5E696C"/>
              </a:solidFill>
            </a:endParaRPr>
          </a:p>
          <a:p>
            <a:pPr algn="just">
              <a:lnSpc>
                <a:spcPct val="115000"/>
              </a:lnSpc>
              <a:buClr>
                <a:srgbClr val="5E696C"/>
              </a:buClr>
              <a:buAutoNum type="arabicPeriod"/>
            </a:pPr>
            <a:r>
              <a:rPr lang="fr" b="1" dirty="0">
                <a:solidFill>
                  <a:srgbClr val="5E696C"/>
                </a:solidFill>
              </a:rPr>
              <a:t>L’ordonnance de protection </a:t>
            </a:r>
            <a:r>
              <a:rPr lang="fr" dirty="0">
                <a:solidFill>
                  <a:srgbClr val="5E696C"/>
                </a:solidFill>
              </a:rPr>
              <a:t>délivrée par le Juge aux Affaires Familiales</a:t>
            </a:r>
            <a:endParaRPr dirty="0">
              <a:solidFill>
                <a:srgbClr val="5E696C"/>
              </a:solidFill>
            </a:endParaRPr>
          </a:p>
          <a:p>
            <a:pPr algn="just">
              <a:lnSpc>
                <a:spcPct val="115000"/>
              </a:lnSpc>
              <a:buClr>
                <a:srgbClr val="5E696C"/>
              </a:buClr>
              <a:buAutoNum type="arabicPeriod"/>
            </a:pPr>
            <a:r>
              <a:rPr lang="fr" b="1" dirty="0">
                <a:solidFill>
                  <a:srgbClr val="5E696C"/>
                </a:solidFill>
              </a:rPr>
              <a:t>Le TGD </a:t>
            </a:r>
            <a:r>
              <a:rPr lang="fr" dirty="0">
                <a:solidFill>
                  <a:srgbClr val="5E696C"/>
                </a:solidFill>
              </a:rPr>
              <a:t>ou téléphone grave </a:t>
            </a:r>
            <a:r>
              <a:rPr lang="fr" dirty="0" smtClean="0">
                <a:solidFill>
                  <a:srgbClr val="5E696C"/>
                </a:solidFill>
              </a:rPr>
              <a:t>danger ( 4168 actifs en 2023 )</a:t>
            </a:r>
            <a:endParaRPr dirty="0">
              <a:solidFill>
                <a:srgbClr val="5E696C"/>
              </a:solidFill>
            </a:endParaRPr>
          </a:p>
          <a:p>
            <a:pPr algn="just">
              <a:lnSpc>
                <a:spcPct val="115000"/>
              </a:lnSpc>
              <a:buClr>
                <a:srgbClr val="5E696C"/>
              </a:buClr>
              <a:buAutoNum type="arabicPeriod"/>
            </a:pPr>
            <a:r>
              <a:rPr lang="fr" b="1" dirty="0">
                <a:solidFill>
                  <a:srgbClr val="5E696C"/>
                </a:solidFill>
              </a:rPr>
              <a:t>Le BAR </a:t>
            </a:r>
            <a:r>
              <a:rPr lang="fr" dirty="0">
                <a:solidFill>
                  <a:srgbClr val="5E696C"/>
                </a:solidFill>
              </a:rPr>
              <a:t>ou Bracelet anti </a:t>
            </a:r>
            <a:r>
              <a:rPr lang="fr" dirty="0" smtClean="0">
                <a:solidFill>
                  <a:srgbClr val="5E696C"/>
                </a:solidFill>
              </a:rPr>
              <a:t>rapprochement (1024 actifs en 2023 )</a:t>
            </a:r>
            <a:endParaRPr dirty="0">
              <a:solidFill>
                <a:srgbClr val="5E696C"/>
              </a:solidFill>
            </a:endParaRPr>
          </a:p>
          <a:p>
            <a:pPr marL="0" indent="0">
              <a:spcAft>
                <a:spcPts val="1200"/>
              </a:spcAft>
              <a:buNone/>
            </a:pP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6348" y="128588"/>
            <a:ext cx="7298865" cy="982457"/>
          </a:xfrm>
        </p:spPr>
        <p:txBody>
          <a:bodyPr/>
          <a:lstStyle/>
          <a:p>
            <a:r>
              <a:rPr lang="fr-FR" sz="3200" dirty="0"/>
              <a:t>Le réseau des ressources et des partenaires</a:t>
            </a:r>
          </a:p>
        </p:txBody>
      </p:sp>
      <p:sp>
        <p:nvSpPr>
          <p:cNvPr id="3" name="Espace réservé du contenu 2"/>
          <p:cNvSpPr>
            <a:spLocks noGrp="1"/>
          </p:cNvSpPr>
          <p:nvPr>
            <p:ph idx="1"/>
          </p:nvPr>
        </p:nvSpPr>
        <p:spPr>
          <a:xfrm>
            <a:off x="1455174" y="1111045"/>
            <a:ext cx="7551174" cy="5407741"/>
          </a:xfrm>
        </p:spPr>
        <p:txBody>
          <a:bodyPr>
            <a:normAutofit lnSpcReduction="10000"/>
          </a:bodyPr>
          <a:lstStyle/>
          <a:p>
            <a:r>
              <a:rPr lang="fr-FR" sz="2800" b="1" dirty="0"/>
              <a:t>3919 , 119, Police17,Gendarmerie,PMI</a:t>
            </a:r>
          </a:p>
          <a:p>
            <a:r>
              <a:rPr lang="fr-FR" sz="2800" b="1" dirty="0"/>
              <a:t>France Victimes </a:t>
            </a:r>
            <a:r>
              <a:rPr lang="fr-FR" sz="2800" dirty="0"/>
              <a:t>= </a:t>
            </a:r>
            <a:r>
              <a:rPr lang="fr-FR" sz="2400" dirty="0"/>
              <a:t>antenne dans chaque Département </a:t>
            </a:r>
          </a:p>
          <a:p>
            <a:r>
              <a:rPr lang="fr-FR" sz="2800" b="1" dirty="0"/>
              <a:t>CIDF/CNIDF</a:t>
            </a:r>
          </a:p>
          <a:p>
            <a:r>
              <a:rPr lang="fr-FR" sz="2800" b="1" dirty="0" smtClean="0"/>
              <a:t>MFPF</a:t>
            </a:r>
          </a:p>
          <a:p>
            <a:r>
              <a:rPr lang="fr-FR" sz="2800" b="1" dirty="0" smtClean="0">
                <a:solidFill>
                  <a:srgbClr val="FF0000"/>
                </a:solidFill>
              </a:rPr>
              <a:t>Appli </a:t>
            </a:r>
            <a:r>
              <a:rPr lang="fr-FR" sz="2800" b="1" dirty="0" err="1" smtClean="0">
                <a:solidFill>
                  <a:srgbClr val="FF0000"/>
                </a:solidFill>
              </a:rPr>
              <a:t>App-ELLES</a:t>
            </a:r>
            <a:endParaRPr lang="fr-FR" sz="2800" b="1" dirty="0">
              <a:solidFill>
                <a:srgbClr val="FF0000"/>
              </a:solidFill>
            </a:endParaRPr>
          </a:p>
          <a:p>
            <a:r>
              <a:rPr lang="fr-FR" sz="2800" dirty="0"/>
              <a:t>MIPROF</a:t>
            </a:r>
          </a:p>
          <a:p>
            <a:r>
              <a:rPr lang="fr-FR" altLang="fr-FR" sz="2800" i="1" dirty="0"/>
              <a:t>www.violences.fr </a:t>
            </a:r>
          </a:p>
          <a:p>
            <a:r>
              <a:rPr lang="fr-FR" altLang="fr-FR" sz="2800" i="1" dirty="0"/>
              <a:t>GAMS </a:t>
            </a:r>
            <a:r>
              <a:rPr lang="fr-FR" altLang="fr-FR" sz="2800" dirty="0"/>
              <a:t>« Ta vie en main » =Toulouse</a:t>
            </a:r>
          </a:p>
          <a:p>
            <a:r>
              <a:rPr lang="fr-FR" altLang="fr-FR" sz="2800" i="1" dirty="0"/>
              <a:t>Gynécologie sans frontières</a:t>
            </a:r>
          </a:p>
          <a:p>
            <a:r>
              <a:rPr lang="fr-FR" altLang="fr-FR" sz="2800" dirty="0"/>
              <a:t>stop-violences-femmes.gouv.fr</a:t>
            </a:r>
          </a:p>
          <a:p>
            <a:r>
              <a:rPr lang="fr-FR" sz="2800" dirty="0"/>
              <a:t>FNACAV </a:t>
            </a:r>
            <a:r>
              <a:rPr lang="fr-FR" sz="1600" dirty="0"/>
              <a:t>Fédération Nationale des Associations et des Centres de prise en Charge d'Auteurs de Violences conjugales &amp; Familiales</a:t>
            </a:r>
          </a:p>
          <a:p>
            <a:endParaRPr lang="fr-FR" altLang="fr-FR" dirty="0"/>
          </a:p>
          <a:p>
            <a:endParaRPr lang="fr-FR" altLang="fr-FR" dirty="0"/>
          </a:p>
          <a:p>
            <a:endParaRPr lang="fr-FR" dirty="0"/>
          </a:p>
        </p:txBody>
      </p:sp>
    </p:spTree>
    <p:extLst>
      <p:ext uri="{BB962C8B-B14F-4D97-AF65-F5344CB8AC3E}">
        <p14:creationId xmlns:p14="http://schemas.microsoft.com/office/powerpoint/2010/main" val="2084698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916ED33B-4F6C-175E-7C76-EDFDF282895F}"/>
              </a:ext>
            </a:extLst>
          </p:cNvPr>
          <p:cNvSpPr>
            <a:spLocks noGrp="1"/>
          </p:cNvSpPr>
          <p:nvPr>
            <p:ph type="title"/>
          </p:nvPr>
        </p:nvSpPr>
        <p:spPr>
          <a:xfrm>
            <a:off x="607377" y="148590"/>
            <a:ext cx="8228013" cy="1036320"/>
          </a:xfrm>
        </p:spPr>
        <p:txBody>
          <a:bodyPr/>
          <a:lstStyle/>
          <a:p>
            <a:r>
              <a:rPr lang="fr-FR" dirty="0"/>
              <a:t>Bibliographie</a:t>
            </a:r>
          </a:p>
        </p:txBody>
      </p:sp>
      <p:sp>
        <p:nvSpPr>
          <p:cNvPr id="3" name="Espace réservé du contenu 2"/>
          <p:cNvSpPr>
            <a:spLocks noGrp="1"/>
          </p:cNvSpPr>
          <p:nvPr>
            <p:ph idx="1"/>
          </p:nvPr>
        </p:nvSpPr>
        <p:spPr>
          <a:xfrm>
            <a:off x="1554480" y="1600200"/>
            <a:ext cx="7280910" cy="4857750"/>
          </a:xfrm>
        </p:spPr>
        <p:txBody>
          <a:bodyPr>
            <a:normAutofit/>
          </a:bodyPr>
          <a:lstStyle/>
          <a:p>
            <a:pPr marL="285750" indent="-285750">
              <a:buFontTx/>
              <a:buChar char="-"/>
              <a:defRPr/>
            </a:pPr>
            <a:r>
              <a:rPr lang="fr-FR" b="1" dirty="0" err="1"/>
              <a:t>Hirigoyen</a:t>
            </a:r>
            <a:r>
              <a:rPr lang="fr-FR" b="1" dirty="0"/>
              <a:t>, </a:t>
            </a:r>
            <a:r>
              <a:rPr lang="fr-FR" dirty="0"/>
              <a:t>Marie-France. Femmes Sous Emprise, 2005.</a:t>
            </a:r>
          </a:p>
          <a:p>
            <a:pPr marL="285750" indent="-285750">
              <a:buFontTx/>
              <a:buChar char="-"/>
              <a:defRPr/>
            </a:pPr>
            <a:r>
              <a:rPr lang="fr-FR" dirty="0"/>
              <a:t> </a:t>
            </a:r>
            <a:r>
              <a:rPr lang="fr-FR" b="1" dirty="0" err="1" smtClean="0"/>
              <a:t>Salmona</a:t>
            </a:r>
            <a:r>
              <a:rPr lang="fr-FR" b="1" dirty="0" smtClean="0"/>
              <a:t> </a:t>
            </a:r>
            <a:r>
              <a:rPr lang="fr-FR" dirty="0" smtClean="0"/>
              <a:t>Murielle</a:t>
            </a:r>
            <a:r>
              <a:rPr lang="fr-FR" dirty="0"/>
              <a:t>. “</a:t>
            </a:r>
            <a:r>
              <a:rPr lang="fr-FR" dirty="0" err="1"/>
              <a:t>Psychotraumatismes</a:t>
            </a:r>
            <a:r>
              <a:rPr lang="fr-FR" dirty="0"/>
              <a:t>.” Mémoire Traumatique et Victimologie. </a:t>
            </a:r>
            <a:r>
              <a:rPr lang="fr-FR" dirty="0" err="1"/>
              <a:t>Accessed</a:t>
            </a:r>
            <a:r>
              <a:rPr lang="fr-FR" dirty="0"/>
              <a:t> </a:t>
            </a:r>
            <a:r>
              <a:rPr lang="fr-FR" dirty="0" err="1"/>
              <a:t>September</a:t>
            </a:r>
            <a:r>
              <a:rPr lang="fr-FR" dirty="0"/>
              <a:t> 16, 2015. </a:t>
            </a:r>
            <a:r>
              <a:rPr lang="fr-FR" dirty="0">
                <a:hlinkClick r:id="rId3"/>
              </a:rPr>
              <a:t>http://www.memoiretraumatique.org/psychotraumatismes/generalites.html</a:t>
            </a:r>
            <a:r>
              <a:rPr lang="fr-FR" dirty="0" smtClean="0"/>
              <a:t>.</a:t>
            </a:r>
          </a:p>
          <a:p>
            <a:pPr marL="285750" indent="-285750">
              <a:buFontTx/>
              <a:buChar char="-"/>
              <a:defRPr/>
            </a:pPr>
            <a:r>
              <a:rPr lang="fr-FR" b="1" dirty="0" smtClean="0"/>
              <a:t>Dr Roland </a:t>
            </a:r>
            <a:r>
              <a:rPr lang="fr-FR" b="1" dirty="0" err="1" smtClean="0"/>
              <a:t>Coutanceau</a:t>
            </a:r>
            <a:r>
              <a:rPr lang="fr-FR" b="1" dirty="0" smtClean="0"/>
              <a:t> </a:t>
            </a:r>
            <a:r>
              <a:rPr lang="fr-FR" dirty="0" smtClean="0"/>
              <a:t>«  vivre après l’inceste </a:t>
            </a:r>
            <a:r>
              <a:rPr lang="fr-FR" smtClean="0"/>
              <a:t>: haïr </a:t>
            </a:r>
            <a:r>
              <a:rPr lang="fr-FR" dirty="0" smtClean="0"/>
              <a:t>ou </a:t>
            </a:r>
            <a:r>
              <a:rPr lang="fr-FR" smtClean="0"/>
              <a:t>pardonner »2004</a:t>
            </a:r>
            <a:endParaRPr lang="fr-FR" dirty="0"/>
          </a:p>
          <a:p>
            <a:pPr marL="285750" indent="-285750">
              <a:buFontTx/>
              <a:buChar char="-"/>
              <a:defRPr/>
            </a:pPr>
            <a:r>
              <a:rPr lang="fr-FR" b="1" dirty="0" smtClean="0"/>
              <a:t>Declicviolences.fr</a:t>
            </a:r>
          </a:p>
          <a:p>
            <a:pPr marL="285750" indent="-285750">
              <a:buFontTx/>
              <a:buChar char="-"/>
              <a:defRPr/>
            </a:pPr>
            <a:r>
              <a:rPr lang="fr-FR" b="1" dirty="0" smtClean="0"/>
              <a:t>Site de la </a:t>
            </a:r>
            <a:r>
              <a:rPr lang="fr-FR" b="1" dirty="0" err="1" smtClean="0"/>
              <a:t>Miprof</a:t>
            </a:r>
            <a:endParaRPr lang="fr-FR" b="1" dirty="0"/>
          </a:p>
          <a:p>
            <a:pPr marL="285750" indent="-285750">
              <a:buFontTx/>
              <a:buChar char="-"/>
              <a:defRPr/>
            </a:pPr>
            <a:r>
              <a:rPr lang="fr-FR" b="1" dirty="0"/>
              <a:t>Arretonslesviolences.gouv.fr</a:t>
            </a:r>
          </a:p>
          <a:p>
            <a:pPr marL="285750" indent="-285750">
              <a:buFontTx/>
              <a:buChar char="-"/>
              <a:defRPr/>
            </a:pPr>
            <a:r>
              <a:rPr lang="fr-FR" b="1" dirty="0"/>
              <a:t>FNACAV</a:t>
            </a:r>
            <a:r>
              <a:rPr lang="fr-FR" dirty="0"/>
              <a:t> Fédération Nationale des Associations et des Centres de prise en Charge d'Auteurs de Violences conjugales &amp; Familiales</a:t>
            </a:r>
          </a:p>
          <a:p>
            <a:pPr marL="285750" indent="-285750">
              <a:buFontTx/>
              <a:buChar char="-"/>
              <a:defRPr/>
            </a:pPr>
            <a:r>
              <a:rPr lang="fr-FR" b="1" dirty="0"/>
              <a:t>AVAC: </a:t>
            </a:r>
            <a:r>
              <a:rPr lang="fr-FR" dirty="0"/>
              <a:t>Association Vivre Autrement ses Conflits (Toulouse)</a:t>
            </a:r>
          </a:p>
        </p:txBody>
      </p:sp>
    </p:spTree>
    <p:extLst>
      <p:ext uri="{BB962C8B-B14F-4D97-AF65-F5344CB8AC3E}">
        <p14:creationId xmlns:p14="http://schemas.microsoft.com/office/powerpoint/2010/main" val="283813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49934-F13A-482A-A5C4-F48AF5EC77E3}"/>
              </a:ext>
            </a:extLst>
          </p:cNvPr>
          <p:cNvSpPr/>
          <p:nvPr/>
        </p:nvSpPr>
        <p:spPr>
          <a:xfrm>
            <a:off x="1788288" y="2395835"/>
            <a:ext cx="7012811" cy="2308324"/>
          </a:xfrm>
          <a:prstGeom prst="rect">
            <a:avLst/>
          </a:prstGeom>
        </p:spPr>
        <p:txBody>
          <a:bodyPr wrap="square">
            <a:spAutoFit/>
          </a:bodyPr>
          <a:lstStyle/>
          <a:p>
            <a:pPr algn="ctr"/>
            <a:r>
              <a:rPr lang="fr-FR" sz="3600" dirty="0"/>
              <a:t>« </a:t>
            </a:r>
            <a:r>
              <a:rPr lang="fr-FR" sz="3600" b="1" dirty="0"/>
              <a:t>Pour partir, il faut reconnaître son impuissance à changer l’autre et décider de s’occuper enfin de soi</a:t>
            </a:r>
            <a:r>
              <a:rPr lang="fr-FR" sz="3600" dirty="0"/>
              <a:t> » </a:t>
            </a:r>
          </a:p>
          <a:p>
            <a:pPr algn="r"/>
            <a:r>
              <a:rPr lang="fr-FR" sz="3600" i="1" dirty="0"/>
              <a:t>M.F. </a:t>
            </a:r>
            <a:r>
              <a:rPr lang="fr-FR" sz="3600" i="1" dirty="0" err="1"/>
              <a:t>Hirigoyen</a:t>
            </a:r>
            <a:endParaRPr lang="fr-FR" sz="3600" i="1" dirty="0"/>
          </a:p>
        </p:txBody>
      </p:sp>
    </p:spTree>
    <p:extLst>
      <p:ext uri="{BB962C8B-B14F-4D97-AF65-F5344CB8AC3E}">
        <p14:creationId xmlns:p14="http://schemas.microsoft.com/office/powerpoint/2010/main" val="415131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0150" y="128588"/>
            <a:ext cx="7750809" cy="1242069"/>
          </a:xfrm>
        </p:spPr>
        <p:txBody>
          <a:bodyPr/>
          <a:lstStyle/>
          <a:p>
            <a:r>
              <a:rPr lang="fr-FR" dirty="0" smtClean="0"/>
              <a:t>Retentissement personnel , économique social et sociétal  majeur !</a:t>
            </a:r>
            <a:endParaRPr lang="fr-FR" sz="2800" dirty="0"/>
          </a:p>
        </p:txBody>
      </p:sp>
      <p:sp>
        <p:nvSpPr>
          <p:cNvPr id="3" name="Espace réservé du contenu 2"/>
          <p:cNvSpPr>
            <a:spLocks noGrp="1"/>
          </p:cNvSpPr>
          <p:nvPr>
            <p:ph idx="1"/>
          </p:nvPr>
        </p:nvSpPr>
        <p:spPr>
          <a:xfrm>
            <a:off x="1508806" y="2110740"/>
            <a:ext cx="7442153" cy="2967095"/>
          </a:xfrm>
        </p:spPr>
        <p:txBody>
          <a:bodyPr wrap="square" anchor="ctr" anchorCtr="0">
            <a:spAutoFit/>
          </a:bodyPr>
          <a:lstStyle/>
          <a:p>
            <a:pPr>
              <a:defRPr/>
            </a:pPr>
            <a:r>
              <a:rPr lang="fr-FR" sz="2400" b="1" dirty="0"/>
              <a:t>Coût économique </a:t>
            </a:r>
            <a:r>
              <a:rPr lang="fr-FR" sz="2400" dirty="0"/>
              <a:t>des violences au sein du couple estimé à </a:t>
            </a:r>
            <a:r>
              <a:rPr lang="fr-FR" sz="2400" b="1" dirty="0">
                <a:solidFill>
                  <a:srgbClr val="000000"/>
                </a:solidFill>
              </a:rPr>
              <a:t>3,6 milliards </a:t>
            </a:r>
            <a:r>
              <a:rPr lang="fr-FR" sz="2400" dirty="0"/>
              <a:t>d’euros en 2012 en France ,</a:t>
            </a:r>
          </a:p>
          <a:p>
            <a:pPr marL="0" indent="0">
              <a:buNone/>
              <a:defRPr/>
            </a:pPr>
            <a:r>
              <a:rPr lang="fr-FR" sz="2400" dirty="0"/>
              <a:t>dont 8% en soins de santé (290 millions d’euros).</a:t>
            </a:r>
          </a:p>
          <a:p>
            <a:pPr marL="0" indent="0">
              <a:buNone/>
              <a:defRPr/>
            </a:pPr>
            <a:r>
              <a:rPr lang="fr-FR" sz="2000" i="1" dirty="0"/>
              <a:t>(Rapport </a:t>
            </a:r>
            <a:r>
              <a:rPr lang="fr-FR" sz="2000" i="1" dirty="0" err="1"/>
              <a:t>Psytel</a:t>
            </a:r>
            <a:r>
              <a:rPr lang="fr-FR" sz="2000" i="1" dirty="0"/>
              <a:t> 2014)</a:t>
            </a:r>
          </a:p>
          <a:p>
            <a:pPr marL="0" indent="0">
              <a:buNone/>
              <a:defRPr/>
            </a:pPr>
            <a:endParaRPr lang="fr-FR" sz="2000" i="1" dirty="0"/>
          </a:p>
          <a:p>
            <a:pPr>
              <a:defRPr/>
            </a:pPr>
            <a:r>
              <a:rPr lang="fr-FR" sz="2400" dirty="0"/>
              <a:t>La violence conjugale est la </a:t>
            </a:r>
            <a:r>
              <a:rPr lang="fr-FR" sz="2400" b="1" dirty="0">
                <a:solidFill>
                  <a:srgbClr val="000000"/>
                </a:solidFill>
              </a:rPr>
              <a:t>première cause de décès et d’invalidité</a:t>
            </a:r>
            <a:r>
              <a:rPr lang="fr-FR" sz="2400" dirty="0">
                <a:solidFill>
                  <a:srgbClr val="FF0000"/>
                </a:solidFill>
              </a:rPr>
              <a:t> </a:t>
            </a:r>
            <a:r>
              <a:rPr lang="fr-FR" sz="2400" dirty="0"/>
              <a:t>pour les femmes de 16 à 44 ans en Europe</a:t>
            </a:r>
          </a:p>
        </p:txBody>
      </p:sp>
    </p:spTree>
    <p:extLst>
      <p:ext uri="{BB962C8B-B14F-4D97-AF65-F5344CB8AC3E}">
        <p14:creationId xmlns:p14="http://schemas.microsoft.com/office/powerpoint/2010/main" val="23567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Eléments  de Méthode</a:t>
            </a:r>
            <a:endParaRPr lang="fr-FR" dirty="0"/>
          </a:p>
        </p:txBody>
      </p:sp>
      <p:sp>
        <p:nvSpPr>
          <p:cNvPr id="3" name="Espace réservé du contenu 2"/>
          <p:cNvSpPr>
            <a:spLocks noGrp="1"/>
          </p:cNvSpPr>
          <p:nvPr>
            <p:ph idx="1"/>
          </p:nvPr>
        </p:nvSpPr>
        <p:spPr>
          <a:xfrm>
            <a:off x="628650" y="1063256"/>
            <a:ext cx="8515350" cy="5571460"/>
          </a:xfrm>
        </p:spPr>
        <p:txBody>
          <a:bodyPr>
            <a:normAutofit/>
          </a:bodyPr>
          <a:lstStyle/>
          <a:p>
            <a:r>
              <a:rPr lang="fr-FR" sz="2400" b="1" dirty="0"/>
              <a:t>L’enquête statistique nationale </a:t>
            </a:r>
            <a:r>
              <a:rPr lang="fr-FR" sz="2400" dirty="0"/>
              <a:t>« Vécu et ressenti en matière de Sécurité » (VRS) a été conduite en 2022 par le Service Statistique Ministériel de la Sécurité Intérieure (SSMSI) et ses résultats, publiés en </a:t>
            </a:r>
            <a:r>
              <a:rPr lang="fr-FR" sz="2400" dirty="0" smtClean="0"/>
              <a:t>décembre </a:t>
            </a:r>
            <a:r>
              <a:rPr lang="fr-FR" sz="2400" dirty="0"/>
              <a:t>2023. </a:t>
            </a:r>
            <a:endParaRPr lang="fr-FR" sz="2400" dirty="0" smtClean="0"/>
          </a:p>
          <a:p>
            <a:r>
              <a:rPr lang="fr-FR" sz="2400" b="1" dirty="0"/>
              <a:t>Cette enquête succède à l’enquête </a:t>
            </a:r>
            <a:r>
              <a:rPr lang="fr-FR" sz="2400" dirty="0"/>
              <a:t>« Cadre de Vie et Sécurité » (CVS) réalisée de 2007 à 2021 par l’Insee, l’ONDRP et le SSMSI (depuis sa création en 2014). Elle poursuit le même objectif de mesurer l’insécurité ressentie et les faits de délinquance dont les individus ont pu être victimes au cours de leur vie. </a:t>
            </a:r>
            <a:endParaRPr lang="fr-FR" sz="2400" dirty="0" smtClean="0"/>
          </a:p>
          <a:p>
            <a:r>
              <a:rPr lang="fr-FR" sz="2400" b="1" dirty="0"/>
              <a:t>Ces données sont des estimations moyennes </a:t>
            </a:r>
            <a:r>
              <a:rPr lang="fr-FR" sz="2400" dirty="0"/>
              <a:t>des taux, du nombre de victimes sur un an et des caractéristiques de ces agressions. Elles sont calculées à partir d’un échantillon de </a:t>
            </a:r>
            <a:r>
              <a:rPr lang="fr-FR" sz="2400" b="1" dirty="0"/>
              <a:t>91 000 </a:t>
            </a:r>
            <a:r>
              <a:rPr lang="fr-FR" sz="2400" dirty="0"/>
              <a:t>personnes vivant en France </a:t>
            </a:r>
            <a:r>
              <a:rPr lang="fr-FR" sz="2400" dirty="0" smtClean="0"/>
              <a:t>hexagonale </a:t>
            </a:r>
            <a:r>
              <a:rPr lang="fr-FR" sz="2400" dirty="0"/>
              <a:t>en </a:t>
            </a:r>
            <a:r>
              <a:rPr lang="fr-FR" sz="2400" dirty="0" smtClean="0"/>
              <a:t>couple et âgées de 18 à 74 ans  </a:t>
            </a:r>
            <a:endParaRPr lang="fr-FR" sz="2400" dirty="0"/>
          </a:p>
        </p:txBody>
      </p:sp>
    </p:spTree>
    <p:extLst>
      <p:ext uri="{BB962C8B-B14F-4D97-AF65-F5344CB8AC3E}">
        <p14:creationId xmlns:p14="http://schemas.microsoft.com/office/powerpoint/2010/main" val="222468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0154" y="0"/>
            <a:ext cx="8228013" cy="1433512"/>
          </a:xfrm>
        </p:spPr>
        <p:txBody>
          <a:bodyPr/>
          <a:lstStyle/>
          <a:p>
            <a:r>
              <a:rPr lang="fr-FR" sz="4000" dirty="0"/>
              <a:t>L’ampleur du phénomène (1)</a:t>
            </a:r>
          </a:p>
        </p:txBody>
      </p:sp>
      <p:sp>
        <p:nvSpPr>
          <p:cNvPr id="3" name="Espace réservé du contenu 2"/>
          <p:cNvSpPr>
            <a:spLocks noGrp="1"/>
          </p:cNvSpPr>
          <p:nvPr>
            <p:ph idx="1"/>
          </p:nvPr>
        </p:nvSpPr>
        <p:spPr>
          <a:xfrm>
            <a:off x="1572511" y="2049573"/>
            <a:ext cx="7112702" cy="3890425"/>
          </a:xfrm>
        </p:spPr>
        <p:txBody>
          <a:bodyPr anchor="ctr">
            <a:spAutoFit/>
          </a:bodyPr>
          <a:lstStyle/>
          <a:p>
            <a:pPr>
              <a:buFontTx/>
              <a:buChar char="-"/>
            </a:pPr>
            <a:r>
              <a:rPr lang="fr-FR" sz="2400" dirty="0"/>
              <a:t>En France:  au moins </a:t>
            </a:r>
            <a:r>
              <a:rPr lang="fr-FR" sz="2400" b="1" dirty="0"/>
              <a:t>1 femme sur 10</a:t>
            </a:r>
          </a:p>
          <a:p>
            <a:pPr marL="0" indent="0"/>
            <a:r>
              <a:rPr lang="fr-FR" sz="1600" i="1" dirty="0"/>
              <a:t>(Etude ENVEFF Etude Nationale Violence Envers les Femmes en France  2000)</a:t>
            </a:r>
          </a:p>
          <a:p>
            <a:pPr marL="0" indent="0"/>
            <a:endParaRPr lang="fr-FR" sz="1600" i="1" dirty="0"/>
          </a:p>
          <a:p>
            <a:pPr>
              <a:buFontTx/>
              <a:buChar char="-"/>
            </a:pPr>
            <a:r>
              <a:rPr lang="fr-FR" sz="2400" b="1" dirty="0"/>
              <a:t> 4  femmes sur 10 </a:t>
            </a:r>
            <a:r>
              <a:rPr lang="fr-FR" sz="2400" dirty="0"/>
              <a:t>dans les salles d’attente des médecins généralistes français</a:t>
            </a:r>
          </a:p>
          <a:p>
            <a:pPr marL="0" indent="0"/>
            <a:r>
              <a:rPr lang="fr-FR" sz="1600" i="1" dirty="0"/>
              <a:t>(thèses médecine générale  )</a:t>
            </a:r>
          </a:p>
          <a:p>
            <a:pPr marL="0" indent="0"/>
            <a:endParaRPr lang="fr-FR" sz="1600" i="1" dirty="0"/>
          </a:p>
          <a:p>
            <a:pPr>
              <a:buFontTx/>
              <a:buChar char="-"/>
            </a:pPr>
            <a:r>
              <a:rPr lang="fr-FR" sz="2400" dirty="0"/>
              <a:t>Dans le monde et au cours de sa vie, </a:t>
            </a:r>
            <a:r>
              <a:rPr lang="fr-FR" sz="2400" b="1" dirty="0"/>
              <a:t>1 femme sur 3</a:t>
            </a:r>
            <a:r>
              <a:rPr lang="fr-FR" sz="2400" dirty="0"/>
              <a:t> est victime de violence physique ou sexuelle</a:t>
            </a:r>
          </a:p>
          <a:p>
            <a:pPr marL="0" indent="0"/>
            <a:r>
              <a:rPr lang="fr-FR" sz="1600" i="1" dirty="0"/>
              <a:t>(enquête OMS entre 2000 et 2018 dans 161 pays)</a:t>
            </a:r>
          </a:p>
        </p:txBody>
      </p:sp>
    </p:spTree>
    <p:extLst>
      <p:ext uri="{BB962C8B-B14F-4D97-AF65-F5344CB8AC3E}">
        <p14:creationId xmlns:p14="http://schemas.microsoft.com/office/powerpoint/2010/main" val="326372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5987" y="123066"/>
            <a:ext cx="8228013" cy="1191770"/>
          </a:xfrm>
        </p:spPr>
        <p:txBody>
          <a:bodyPr>
            <a:normAutofit/>
          </a:bodyPr>
          <a:lstStyle/>
          <a:p>
            <a:r>
              <a:rPr lang="fr-FR" dirty="0"/>
              <a:t>L’ampleur du phénomène </a:t>
            </a:r>
            <a:r>
              <a:rPr lang="fr-FR" dirty="0" smtClean="0"/>
              <a:t> </a:t>
            </a:r>
            <a:r>
              <a:rPr lang="fr-FR" sz="2800" dirty="0"/>
              <a:t>(2)</a:t>
            </a:r>
            <a:endParaRPr lang="fr-FR" dirty="0"/>
          </a:p>
        </p:txBody>
      </p:sp>
      <p:sp>
        <p:nvSpPr>
          <p:cNvPr id="3" name="Espace réservé du contenu 2"/>
          <p:cNvSpPr>
            <a:spLocks noGrp="1"/>
          </p:cNvSpPr>
          <p:nvPr>
            <p:ph idx="1"/>
          </p:nvPr>
        </p:nvSpPr>
        <p:spPr>
          <a:xfrm>
            <a:off x="1521380" y="1320358"/>
            <a:ext cx="7622620" cy="5319154"/>
          </a:xfrm>
        </p:spPr>
        <p:txBody>
          <a:bodyPr>
            <a:normAutofit fontScale="32500" lnSpcReduction="20000"/>
          </a:bodyPr>
          <a:lstStyle/>
          <a:p>
            <a:pPr marL="0" indent="0">
              <a:spcBef>
                <a:spcPts val="675"/>
              </a:spcBef>
              <a:spcAft>
                <a:spcPts val="600"/>
              </a:spcAft>
              <a:defRPr/>
            </a:pPr>
            <a:r>
              <a:rPr lang="fr-FR" sz="4800" b="1" dirty="0" smtClean="0"/>
              <a:t>81 % </a:t>
            </a:r>
            <a:r>
              <a:rPr lang="fr-FR" sz="4800" b="1" dirty="0"/>
              <a:t>des victimes sont des femmes, 82%  des auteurs sont des hommes</a:t>
            </a:r>
            <a:endParaRPr lang="fr-FR" sz="4500" b="1" dirty="0"/>
          </a:p>
          <a:p>
            <a:pPr marL="0" indent="0">
              <a:spcBef>
                <a:spcPts val="675"/>
              </a:spcBef>
              <a:spcAft>
                <a:spcPts val="600"/>
              </a:spcAft>
              <a:buNone/>
              <a:defRPr/>
            </a:pPr>
            <a:r>
              <a:rPr lang="fr-FR" i="1" dirty="0"/>
              <a:t>(Etude nationale sur les morts violentes au sein du couple année 2020, Ministère de l’Intérieur, Délégation aux Victimes)</a:t>
            </a:r>
          </a:p>
          <a:p>
            <a:pPr marL="0" indent="0">
              <a:spcBef>
                <a:spcPts val="675"/>
              </a:spcBef>
              <a:spcAft>
                <a:spcPts val="600"/>
              </a:spcAft>
              <a:buNone/>
              <a:defRPr/>
            </a:pPr>
            <a:endParaRPr lang="fr-FR" i="1" dirty="0"/>
          </a:p>
          <a:p>
            <a:pPr marL="0" indent="0">
              <a:spcBef>
                <a:spcPts val="675"/>
              </a:spcBef>
              <a:spcAft>
                <a:spcPts val="600"/>
              </a:spcAft>
              <a:defRPr/>
            </a:pPr>
            <a:r>
              <a:rPr lang="fr-FR" sz="4400" dirty="0"/>
              <a:t>Tous les</a:t>
            </a:r>
            <a:r>
              <a:rPr lang="fr-FR" sz="4400" dirty="0">
                <a:solidFill>
                  <a:srgbClr val="EB613D"/>
                </a:solidFill>
              </a:rPr>
              <a:t> </a:t>
            </a:r>
            <a:r>
              <a:rPr lang="fr-FR" sz="4400" b="1" dirty="0" smtClean="0"/>
              <a:t>3</a:t>
            </a:r>
            <a:r>
              <a:rPr lang="fr-FR" sz="4400" b="1" dirty="0"/>
              <a:t> </a:t>
            </a:r>
            <a:r>
              <a:rPr lang="fr-FR" sz="4400" b="1" dirty="0" smtClean="0"/>
              <a:t> </a:t>
            </a:r>
            <a:r>
              <a:rPr lang="fr-FR" sz="4400" b="1" dirty="0"/>
              <a:t>jours, 1 femme meurt </a:t>
            </a:r>
            <a:r>
              <a:rPr lang="fr-FR" sz="4400" dirty="0"/>
              <a:t>de violences conjugales </a:t>
            </a:r>
            <a:r>
              <a:rPr lang="fr-FR" sz="4400" b="1" dirty="0"/>
              <a:t>(1 homme tous les </a:t>
            </a:r>
            <a:r>
              <a:rPr lang="fr-FR" sz="4400" b="1" dirty="0" smtClean="0"/>
              <a:t>14 </a:t>
            </a:r>
            <a:r>
              <a:rPr lang="fr-FR" sz="4400" b="1" dirty="0"/>
              <a:t>jours)</a:t>
            </a:r>
          </a:p>
          <a:p>
            <a:pPr marL="0" indent="0">
              <a:spcBef>
                <a:spcPts val="675"/>
              </a:spcBef>
              <a:spcAft>
                <a:spcPts val="600"/>
              </a:spcAft>
              <a:defRPr/>
            </a:pPr>
            <a:endParaRPr lang="fr-FR" sz="3500" dirty="0"/>
          </a:p>
          <a:p>
            <a:r>
              <a:rPr lang="fr-FR" sz="3500" b="1" cap="all" dirty="0"/>
              <a:t>LES VIOLENCES AU SEIN DU COUPLE  </a:t>
            </a:r>
            <a:r>
              <a:rPr lang="fr-FR" sz="3500" b="1" cap="all" dirty="0" smtClean="0"/>
              <a:t>les chiffres   </a:t>
            </a:r>
            <a:r>
              <a:rPr lang="fr-FR" sz="3500" b="1" cap="all" dirty="0"/>
              <a:t>en </a:t>
            </a:r>
            <a:r>
              <a:rPr lang="fr-FR" sz="3500" b="1" cap="all" dirty="0" smtClean="0"/>
              <a:t>2022 :</a:t>
            </a:r>
            <a:endParaRPr lang="fr-FR" sz="3500" b="1" cap="all" dirty="0"/>
          </a:p>
          <a:p>
            <a:endParaRPr lang="fr-FR" dirty="0"/>
          </a:p>
          <a:p>
            <a:r>
              <a:rPr lang="fr-FR" sz="4300" b="1" dirty="0" smtClean="0"/>
              <a:t>118 </a:t>
            </a:r>
            <a:r>
              <a:rPr lang="fr-FR" sz="4300" b="1" dirty="0"/>
              <a:t>femmes </a:t>
            </a:r>
            <a:r>
              <a:rPr lang="fr-FR" sz="4300" dirty="0"/>
              <a:t>ont été tuées par leur partenaire ou ex-partenaire</a:t>
            </a:r>
          </a:p>
          <a:p>
            <a:r>
              <a:rPr lang="fr-FR" sz="4300" b="1" dirty="0" smtClean="0"/>
              <a:t>27</a:t>
            </a:r>
            <a:r>
              <a:rPr lang="fr-FR" sz="4300" b="1" dirty="0"/>
              <a:t> hommes </a:t>
            </a:r>
            <a:r>
              <a:rPr lang="fr-FR" sz="4300" dirty="0"/>
              <a:t>ont été tués par leur partenaire ou ex-partenaire</a:t>
            </a:r>
          </a:p>
          <a:p>
            <a:r>
              <a:rPr lang="fr-FR" sz="4300" b="1" dirty="0" smtClean="0"/>
              <a:t>12</a:t>
            </a:r>
            <a:r>
              <a:rPr lang="fr-FR" sz="4300" b="1" dirty="0"/>
              <a:t> enfants mineurs </a:t>
            </a:r>
            <a:r>
              <a:rPr lang="fr-FR" sz="4300" dirty="0"/>
              <a:t>sont décédés, tués par un de leurs parents dans un contexte de violences au sein du couple.</a:t>
            </a:r>
          </a:p>
          <a:p>
            <a:r>
              <a:rPr lang="fr-FR" sz="4300" dirty="0" smtClean="0"/>
              <a:t> Parmi les femmes tuées par leur conjoint, 31 % étaient victimes de violences antérieures de la part de leur compagnon. Par ailleurs, parmi les 22 femmes ayant tué leur partenaire, la moitié, soit 11 d’entre elles, avaient déjà </a:t>
            </a:r>
            <a:r>
              <a:rPr lang="fr-FR" sz="4300" dirty="0" err="1" smtClean="0"/>
              <a:t>éte</a:t>
            </a:r>
            <a:r>
              <a:rPr lang="fr-FR" sz="4300" dirty="0" smtClean="0"/>
              <a:t>́ victimes de violences de la part de leur partenaire.</a:t>
            </a:r>
          </a:p>
          <a:p>
            <a:pPr marL="0" indent="0">
              <a:spcBef>
                <a:spcPts val="675"/>
              </a:spcBef>
              <a:spcAft>
                <a:spcPts val="600"/>
              </a:spcAft>
              <a:buNone/>
              <a:defRPr/>
            </a:pPr>
            <a:r>
              <a:rPr lang="fr-FR" sz="4300" b="1" dirty="0"/>
              <a:t>Depuis 2017, les faits de violences au sein du couple enregistrés ont augmenté de 106 %, ils ont donc plus que doublé. Les faits relevant du crime (viols, autres) ont triplé (+204 %). </a:t>
            </a:r>
            <a:endParaRPr lang="fr-FR" sz="4300" b="1" i="1" dirty="0" smtClean="0"/>
          </a:p>
          <a:p>
            <a:pPr marL="0" indent="0">
              <a:spcBef>
                <a:spcPts val="675"/>
              </a:spcBef>
              <a:spcAft>
                <a:spcPts val="600"/>
              </a:spcAft>
              <a:buNone/>
              <a:defRPr/>
            </a:pPr>
            <a:endParaRPr lang="fr-FR" i="1" dirty="0"/>
          </a:p>
          <a:p>
            <a:pPr marL="457200" indent="-457200">
              <a:spcBef>
                <a:spcPts val="675"/>
              </a:spcBef>
              <a:spcAft>
                <a:spcPts val="600"/>
              </a:spcAft>
              <a:defRPr/>
            </a:pPr>
            <a:r>
              <a:rPr lang="fr-FR" sz="4500" b="1" dirty="0"/>
              <a:t>94 000 </a:t>
            </a:r>
            <a:r>
              <a:rPr lang="fr-FR" sz="4500" dirty="0"/>
              <a:t>= </a:t>
            </a:r>
            <a:r>
              <a:rPr lang="fr-FR" sz="4500" b="1" dirty="0"/>
              <a:t>nombre moyen annuel de femmes âgées de 18 à 75 ans qui au cours d’une année a subi un viol ou une tentative de viol en France</a:t>
            </a:r>
          </a:p>
          <a:p>
            <a:pPr marL="0" indent="0">
              <a:spcBef>
                <a:spcPts val="675"/>
              </a:spcBef>
              <a:spcAft>
                <a:spcPts val="600"/>
              </a:spcAft>
              <a:buNone/>
              <a:defRPr/>
            </a:pPr>
            <a:r>
              <a:rPr lang="fr-FR" sz="4500" dirty="0"/>
              <a:t>Dans </a:t>
            </a:r>
            <a:r>
              <a:rPr lang="fr-FR" sz="4500" b="1" dirty="0"/>
              <a:t>47% des cas par le conjoint ou l’ex conjoint</a:t>
            </a:r>
            <a:r>
              <a:rPr lang="fr-FR" sz="4500" dirty="0"/>
              <a:t>.</a:t>
            </a:r>
          </a:p>
          <a:p>
            <a:pPr marL="0" indent="0">
              <a:spcBef>
                <a:spcPts val="675"/>
              </a:spcBef>
              <a:spcAft>
                <a:spcPts val="600"/>
              </a:spcAft>
              <a:buNone/>
              <a:defRPr/>
            </a:pPr>
            <a:r>
              <a:rPr lang="fr-FR" sz="3500" i="1" baseline="-25000" dirty="0"/>
              <a:t>(Femmes âgées de 18 à 75 ans, vivant en ménage ordinaire en Métropole. Source : enquête « Cadre de vie et sécurité » 2012-2018 - INSEE-ONDRP)</a:t>
            </a:r>
            <a:endParaRPr lang="fr-FR" sz="3500" dirty="0"/>
          </a:p>
          <a:p>
            <a:endParaRPr lang="fr-FR" sz="3500" dirty="0"/>
          </a:p>
        </p:txBody>
      </p:sp>
    </p:spTree>
    <p:extLst>
      <p:ext uri="{BB962C8B-B14F-4D97-AF65-F5344CB8AC3E}">
        <p14:creationId xmlns:p14="http://schemas.microsoft.com/office/powerpoint/2010/main" val="396879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L’ampleur du phénomène en France </a:t>
            </a:r>
            <a:r>
              <a:rPr lang="fr-FR" dirty="0" smtClean="0"/>
              <a:t> en 2022</a:t>
            </a:r>
            <a:r>
              <a:rPr lang="fr-FR" sz="2800" dirty="0" smtClean="0"/>
              <a:t>(3)</a:t>
            </a:r>
            <a:endParaRPr lang="fr-FR" dirty="0"/>
          </a:p>
        </p:txBody>
      </p:sp>
      <p:sp>
        <p:nvSpPr>
          <p:cNvPr id="3" name="Espace réservé du contenu 2"/>
          <p:cNvSpPr>
            <a:spLocks noGrp="1"/>
          </p:cNvSpPr>
          <p:nvPr>
            <p:ph idx="1"/>
          </p:nvPr>
        </p:nvSpPr>
        <p:spPr/>
        <p:txBody>
          <a:bodyPr>
            <a:normAutofit/>
          </a:bodyPr>
          <a:lstStyle/>
          <a:p>
            <a:r>
              <a:rPr lang="fr-FR" sz="2400" dirty="0" smtClean="0"/>
              <a:t>Tentatives de </a:t>
            </a:r>
            <a:r>
              <a:rPr lang="fr-FR" sz="2400" dirty="0" err="1" smtClean="0"/>
              <a:t>féminicides</a:t>
            </a:r>
            <a:r>
              <a:rPr lang="fr-FR" sz="2400" dirty="0" smtClean="0"/>
              <a:t> en hausse de 41 % /2021</a:t>
            </a:r>
          </a:p>
          <a:p>
            <a:r>
              <a:rPr lang="fr-FR" sz="2400" b="1" dirty="0" smtClean="0"/>
              <a:t>366 personnes </a:t>
            </a:r>
            <a:r>
              <a:rPr lang="fr-FR" sz="2400" dirty="0" smtClean="0"/>
              <a:t>ont été victimes d’une tentative de </a:t>
            </a:r>
            <a:r>
              <a:rPr lang="fr-FR" sz="2400" dirty="0" err="1" smtClean="0"/>
              <a:t>féminicide</a:t>
            </a:r>
            <a:r>
              <a:rPr lang="fr-FR" sz="2400" dirty="0" smtClean="0"/>
              <a:t> ou d’homicide au sein du couple  dont 267 Femmes </a:t>
            </a:r>
          </a:p>
          <a:p>
            <a:r>
              <a:rPr lang="fr-FR" sz="2400" b="1" dirty="0" smtClean="0"/>
              <a:t>40 auteurs se sont suicidés </a:t>
            </a:r>
            <a:r>
              <a:rPr lang="fr-FR" sz="2400" dirty="0" smtClean="0"/>
              <a:t>et 15 ont tenté de le faire </a:t>
            </a:r>
          </a:p>
          <a:p>
            <a:r>
              <a:rPr lang="fr-FR" sz="2400" b="1" dirty="0" smtClean="0"/>
              <a:t>Au total 206 décès en 2022</a:t>
            </a:r>
          </a:p>
          <a:p>
            <a:r>
              <a:rPr lang="fr-FR" sz="2400" b="1" dirty="0" smtClean="0"/>
              <a:t>En 2022  :321 000 </a:t>
            </a:r>
            <a:r>
              <a:rPr lang="fr-FR" sz="2400" dirty="0" smtClean="0"/>
              <a:t>ont déclaré avoir subi des violences verbales , psychologiques sexuelles ou physiques de la part de leur  (ex-)conjoint</a:t>
            </a:r>
          </a:p>
          <a:p>
            <a:r>
              <a:rPr lang="fr-FR" sz="2400" b="1" dirty="0" smtClean="0"/>
              <a:t>Seulement 15 % ont déposé plainte </a:t>
            </a:r>
            <a:r>
              <a:rPr lang="fr-FR" sz="2400" dirty="0" smtClean="0"/>
              <a:t>et 5% ont enregistré  une main courante </a:t>
            </a:r>
          </a:p>
        </p:txBody>
      </p:sp>
    </p:spTree>
    <p:extLst>
      <p:ext uri="{BB962C8B-B14F-4D97-AF65-F5344CB8AC3E}">
        <p14:creationId xmlns:p14="http://schemas.microsoft.com/office/powerpoint/2010/main" val="231344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0"/>
            <a:ext cx="8313331" cy="1733107"/>
          </a:xfrm>
        </p:spPr>
        <p:txBody>
          <a:bodyPr>
            <a:normAutofit/>
          </a:bodyPr>
          <a:lstStyle/>
          <a:p>
            <a:r>
              <a:rPr lang="fr-FR" dirty="0"/>
              <a:t>Des situations qui se caractérisent par le cumul des formes de violences et la répétition des épisodes </a:t>
            </a:r>
            <a:r>
              <a:rPr lang="fr-FR" dirty="0" smtClean="0"/>
              <a:t>violents:</a:t>
            </a:r>
            <a:endParaRPr lang="fr-FR" dirty="0"/>
          </a:p>
        </p:txBody>
      </p:sp>
      <p:sp>
        <p:nvSpPr>
          <p:cNvPr id="3" name="Espace réservé du contenu 2"/>
          <p:cNvSpPr>
            <a:spLocks noGrp="1"/>
          </p:cNvSpPr>
          <p:nvPr>
            <p:ph idx="1"/>
          </p:nvPr>
        </p:nvSpPr>
        <p:spPr>
          <a:xfrm>
            <a:off x="628649" y="1825625"/>
            <a:ext cx="8503389" cy="4351338"/>
          </a:xfrm>
        </p:spPr>
        <p:txBody>
          <a:bodyPr>
            <a:normAutofit fontScale="92500"/>
          </a:bodyPr>
          <a:lstStyle/>
          <a:p>
            <a:r>
              <a:rPr lang="fr-FR" sz="2800" b="1" dirty="0"/>
              <a:t>64 % ont subi des violences psychologiques </a:t>
            </a:r>
            <a:r>
              <a:rPr lang="fr-FR" sz="2800" dirty="0"/>
              <a:t>ou </a:t>
            </a:r>
            <a:r>
              <a:rPr lang="fr-FR" sz="2800" dirty="0" smtClean="0"/>
              <a:t>verbales</a:t>
            </a:r>
          </a:p>
          <a:p>
            <a:pPr marL="0" indent="0">
              <a:buNone/>
            </a:pPr>
            <a:endParaRPr lang="fr-FR" sz="2800" dirty="0" smtClean="0"/>
          </a:p>
          <a:p>
            <a:r>
              <a:rPr lang="fr-FR" sz="2800" dirty="0" smtClean="0"/>
              <a:t>  </a:t>
            </a:r>
            <a:r>
              <a:rPr lang="fr-FR" sz="2800" b="1" dirty="0"/>
              <a:t>37 % ont subi des violences sexuelles, </a:t>
            </a:r>
            <a:r>
              <a:rPr lang="fr-FR" sz="2800" dirty="0"/>
              <a:t>combinées ou non avec un ou deux autres types de violences au sein du </a:t>
            </a:r>
            <a:r>
              <a:rPr lang="fr-FR" sz="2800" dirty="0" smtClean="0"/>
              <a:t>couple</a:t>
            </a:r>
          </a:p>
          <a:p>
            <a:pPr marL="0" indent="0">
              <a:buNone/>
            </a:pPr>
            <a:endParaRPr lang="fr-FR" sz="2800" dirty="0" smtClean="0"/>
          </a:p>
          <a:p>
            <a:r>
              <a:rPr lang="fr-FR" sz="2800" b="1" dirty="0" smtClean="0"/>
              <a:t>  </a:t>
            </a:r>
            <a:r>
              <a:rPr lang="fr-FR" sz="2800" b="1" dirty="0"/>
              <a:t>21 % ont subi des violences </a:t>
            </a:r>
            <a:r>
              <a:rPr lang="fr-FR" sz="2800" b="1" dirty="0" smtClean="0"/>
              <a:t>physiques</a:t>
            </a:r>
          </a:p>
          <a:p>
            <a:pPr marL="0" indent="0">
              <a:buNone/>
            </a:pPr>
            <a:endParaRPr lang="fr-FR" sz="2800" b="1" dirty="0" smtClean="0"/>
          </a:p>
          <a:p>
            <a:r>
              <a:rPr lang="fr-FR" sz="2800" dirty="0" smtClean="0"/>
              <a:t>  </a:t>
            </a:r>
            <a:r>
              <a:rPr lang="fr-FR" sz="2800" b="1" dirty="0"/>
              <a:t>Enfin, 69 % </a:t>
            </a:r>
            <a:r>
              <a:rPr lang="fr-FR" sz="2800" dirty="0"/>
              <a:t>des femmes victimes de violences au sein du couple ont été victimes </a:t>
            </a:r>
            <a:r>
              <a:rPr lang="fr-FR" sz="2800" b="1" dirty="0"/>
              <a:t>d’au moins deux types de violences. </a:t>
            </a:r>
          </a:p>
        </p:txBody>
      </p:sp>
    </p:spTree>
    <p:extLst>
      <p:ext uri="{BB962C8B-B14F-4D97-AF65-F5344CB8AC3E}">
        <p14:creationId xmlns:p14="http://schemas.microsoft.com/office/powerpoint/2010/main" val="263058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730</TotalTime>
  <Words>3031</Words>
  <Application>Microsoft Office PowerPoint</Application>
  <PresentationFormat>Affichage à l'écran (4:3)</PresentationFormat>
  <Paragraphs>289</Paragraphs>
  <Slides>33</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ＭＳ Ｐゴシック</vt:lpstr>
      <vt:lpstr>Arial</vt:lpstr>
      <vt:lpstr>Calibri</vt:lpstr>
      <vt:lpstr>Calibri Light</vt:lpstr>
      <vt:lpstr>Congenial Black</vt:lpstr>
      <vt:lpstr>Times New Roman</vt:lpstr>
      <vt:lpstr>Wingdings</vt:lpstr>
      <vt:lpstr>Thème Office</vt:lpstr>
      <vt:lpstr>Violences Faites aux Femmes </vt:lpstr>
      <vt:lpstr>Définition (1)</vt:lpstr>
      <vt:lpstr>Définition (2)</vt:lpstr>
      <vt:lpstr>Retentissement personnel , économique social et sociétal  majeur !</vt:lpstr>
      <vt:lpstr>Eléments  de Méthode</vt:lpstr>
      <vt:lpstr>L’ampleur du phénomène (1)</vt:lpstr>
      <vt:lpstr>L’ampleur du phénomène  (2)</vt:lpstr>
      <vt:lpstr>L’ampleur du phénomène en France  en 2022(3)</vt:lpstr>
      <vt:lpstr>Des situations qui se caractérisent par le cumul des formes de violences et la répétition des épisodes violents:</vt:lpstr>
      <vt:lpstr>Pourquoi si peu de dépôts de plaintes ?</vt:lpstr>
      <vt:lpstr>Les démarches entreprises :</vt:lpstr>
      <vt:lpstr>Les Enfants sont des Co - victimes</vt:lpstr>
      <vt:lpstr>Mécanismes de la Violence </vt:lpstr>
      <vt:lpstr>Emprise</vt:lpstr>
      <vt:lpstr>Emprise</vt:lpstr>
      <vt:lpstr>Emprise</vt:lpstr>
      <vt:lpstr>MG: une place privilégiée</vt:lpstr>
      <vt:lpstr>Eléments de Repérage </vt:lpstr>
      <vt:lpstr>WAST : Woman Abuse Screening Tool</vt:lpstr>
      <vt:lpstr>Dangerosité</vt:lpstr>
      <vt:lpstr>Vulnérabilité</vt:lpstr>
      <vt:lpstr>Retentissement des violences</vt:lpstr>
      <vt:lpstr>Les Unités Médico Judiciaires </vt:lpstr>
      <vt:lpstr>Législation</vt:lpstr>
      <vt:lpstr>La Loi du 3 août2018  =</vt:lpstr>
      <vt:lpstr>Les principales infractions et les peines encourues</vt:lpstr>
      <vt:lpstr>Les outils</vt:lpstr>
      <vt:lpstr>Le « Violentomètre »</vt:lpstr>
      <vt:lpstr>Site MG</vt:lpstr>
      <vt:lpstr>Mesures de protection mises en place</vt:lpstr>
      <vt:lpstr>Le réseau des ressources et des partenaires</vt:lpstr>
      <vt:lpstr>Bibliographie</vt:lpstr>
      <vt:lpstr>Présentation PowerPoint</vt:lpstr>
    </vt:vector>
  </TitlesOfParts>
  <Company>MOI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Violences intrafamiliales Mutilations sexuelles</dc:title>
  <dc:creator>MARQUIS SANDRINE</dc:creator>
  <cp:lastModifiedBy>utilisateur</cp:lastModifiedBy>
  <cp:revision>128</cp:revision>
  <dcterms:created xsi:type="dcterms:W3CDTF">2021-01-16T19:36:30Z</dcterms:created>
  <dcterms:modified xsi:type="dcterms:W3CDTF">2024-05-14T18:22:03Z</dcterms:modified>
</cp:coreProperties>
</file>